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306" r:id="rId17"/>
    <p:sldId id="308" r:id="rId18"/>
    <p:sldId id="309" r:id="rId19"/>
    <p:sldId id="310" r:id="rId20"/>
  </p:sldIdLst>
  <p:sldSz cx="12192000" cy="6858000"/>
  <p:notesSz cx="6858000" cy="9144000"/>
  <p:embeddedFontLst>
    <p:embeddedFont>
      <p:font typeface="Montserrat" panose="020B0604020202020204" charset="-52"/>
      <p:regular r:id="rId22"/>
      <p:bold r:id="rId23"/>
      <p:italic r:id="rId24"/>
      <p:boldItalic r:id="rId25"/>
    </p:embeddedFont>
    <p:embeddedFont>
      <p:font typeface="Montserrat Medium" panose="020B0604020202020204" charset="-52"/>
      <p:regular r:id="rId26"/>
      <p:bold r:id="rId27"/>
      <p:italic r:id="rId28"/>
      <p:boldItalic r:id="rId29"/>
    </p:embeddedFont>
    <p:embeddedFont>
      <p:font typeface="Montserrat SemiBold" panose="020B0604020202020204" charset="-52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xX4/Jhx22KtPJ9CspqYbJ+ELk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liia Kokoiachuk" initials="" lastIdx="3" clrIdx="0"/>
  <p:cmAuthor id="1" name="Oleksandra Verlynska" initials="" lastIdx="4" clrIdx="1"/>
  <p:cmAuthor id="2" name="Коваль Ярослав Орестович" initials="КЯО" lastIdx="1" clrIdx="2">
    <p:extLst>
      <p:ext uri="{19B8F6BF-5375-455C-9EA6-DF929625EA0E}">
        <p15:presenceInfo xmlns:p15="http://schemas.microsoft.com/office/powerpoint/2012/main" userId="S::KovalYa@naftogaz.com::045348eb-5d8c-41ff-99a0-65b3fc9bd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DD600"/>
    <a:srgbClr val="004F91"/>
    <a:srgbClr val="21A5FF"/>
    <a:srgbClr val="C1E2FB"/>
    <a:srgbClr val="548135"/>
    <a:srgbClr val="ED7D31"/>
    <a:srgbClr val="B6DEF6"/>
    <a:srgbClr val="4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23"/>
  </p:normalViewPr>
  <p:slideViewPr>
    <p:cSldViewPr snapToGrid="0">
      <p:cViewPr varScale="1">
        <p:scale>
          <a:sx n="109" d="100"/>
          <a:sy n="109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93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17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91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35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44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87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90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23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97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67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4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98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2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51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89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94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32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akon.rada.gov.ua/rada/show/v0056739-20#Text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png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image" Target="../media/image5.sv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png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LSP.gov.ua?sk=wall" TargetMode="External"/><Relationship Id="rId13" Type="http://schemas.openxmlformats.org/officeDocument/2006/relationships/image" Target="../media/image24.svg"/><Relationship Id="rId18" Type="http://schemas.openxmlformats.org/officeDocument/2006/relationships/image" Target="../media/image20.png"/><Relationship Id="rId3" Type="http://schemas.openxmlformats.org/officeDocument/2006/relationships/image" Target="../media/image16.jpg"/><Relationship Id="rId21" Type="http://schemas.openxmlformats.org/officeDocument/2006/relationships/image" Target="../media/image21.png"/><Relationship Id="rId7" Type="http://schemas.openxmlformats.org/officeDocument/2006/relationships/hyperlink" Target="mailto:info@mlsp.gov.ua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https://t.me/MinSocUA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6.svg"/><Relationship Id="rId20" Type="http://schemas.openxmlformats.org/officeDocument/2006/relationships/hyperlink" Target="https://www.instagram.com/Minsocpolitics.offic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sp.gov.ua/" TargetMode="External"/><Relationship Id="rId11" Type="http://schemas.openxmlformats.org/officeDocument/2006/relationships/hyperlink" Target="https://twitter.com/i/flow/login?redirect_after_login=/MinSocUA" TargetMode="External"/><Relationship Id="rId5" Type="http://schemas.openxmlformats.org/officeDocument/2006/relationships/image" Target="../media/image3.svg"/><Relationship Id="rId15" Type="http://schemas.openxmlformats.org/officeDocument/2006/relationships/image" Target="../media/image19.png"/><Relationship Id="rId10" Type="http://schemas.openxmlformats.org/officeDocument/2006/relationships/image" Target="../media/image22.svg"/><Relationship Id="rId19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hyperlink" Target="https://www.youtube.com/@MinSocUA/videos" TargetMode="External"/><Relationship Id="rId22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31208" y="3682825"/>
            <a:ext cx="1028858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ПОЛОЖЕННЯ, ЩО ЗАБЕЗПЕЧУЮТЬ РІВНІ </a:t>
            </a:r>
            <a:br>
              <a:rPr lang="ru-RU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ru-RU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ПРАВА ТА МОЖЛИВОСТІ ЖІНОК І ЧОЛОВІКІВ, </a:t>
            </a:r>
            <a:r>
              <a:rPr lang="en-US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n-US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ru-RU" sz="28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У КОЛЕКТИВНИХ ДОГОВОРАХ ТА УГОДАХ</a:t>
            </a:r>
            <a:endParaRPr lang="uk-UA" sz="28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0E2FD-F3E7-42FA-8BDD-89C8709AA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193" y="2634747"/>
            <a:ext cx="2213659" cy="6054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5BFF2-5DDF-4FC3-90EB-BCDC9B77C5FD}"/>
              </a:ext>
            </a:extLst>
          </p:cNvPr>
          <p:cNvSpPr/>
          <p:nvPr/>
        </p:nvSpPr>
        <p:spPr>
          <a:xfrm>
            <a:off x="0" y="5453270"/>
            <a:ext cx="12192000" cy="77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Google Shape;54;p1">
            <a:extLst>
              <a:ext uri="{FF2B5EF4-FFF2-40B4-BE49-F238E27FC236}">
                <a16:creationId xmlns:a16="http://schemas.microsoft.com/office/drawing/2014/main" id="{6EE77577-85B8-4D21-BA4C-253A351BD194}"/>
              </a:ext>
            </a:extLst>
          </p:cNvPr>
          <p:cNvSpPr txBox="1"/>
          <p:nvPr/>
        </p:nvSpPr>
        <p:spPr>
          <a:xfrm>
            <a:off x="646908" y="5530766"/>
            <a:ext cx="8265179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МЕТОДИЧНІ РЕКОМЕНДАЦІЇ ДЛЯ РОБОТОДАВЦІВ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1600" b="0" i="0" u="none" strike="noStrike" cap="none" spc="50" dirty="0">
                <a:solidFill>
                  <a:srgbClr val="21A5FF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  <a:hlinkClick r:id="rId6"/>
              </a:rPr>
              <a:t>(наказ Мінсоцполітики </a:t>
            </a:r>
            <a:r>
              <a:rPr lang="ru-RU" sz="1600" b="0" i="0" u="none" strike="noStrike" cap="none" spc="50" dirty="0" err="1">
                <a:solidFill>
                  <a:srgbClr val="21A5FF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  <a:hlinkClick r:id="rId6"/>
              </a:rPr>
              <a:t>від</a:t>
            </a:r>
            <a:r>
              <a:rPr lang="ru-RU" sz="1600" b="0" i="0" u="none" strike="noStrike" cap="none" spc="50" dirty="0">
                <a:solidFill>
                  <a:srgbClr val="21A5FF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  <a:hlinkClick r:id="rId6"/>
              </a:rPr>
              <a:t> 29.01.2020 № 56)</a:t>
            </a:r>
            <a:endParaRPr lang="ru-RU" sz="1600" b="0" i="0" u="none" strike="noStrike" cap="none" spc="50" dirty="0">
              <a:solidFill>
                <a:srgbClr val="21A5FF"/>
              </a:solidFill>
              <a:latin typeface="Montserrat Medium" panose="00000600000000000000" pitchFamily="2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endParaRPr lang="uk-UA" sz="16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0D48AD-B203-4715-BA4C-D8DE323C8992}"/>
              </a:ext>
            </a:extLst>
          </p:cNvPr>
          <p:cNvSpPr/>
          <p:nvPr/>
        </p:nvSpPr>
        <p:spPr>
          <a:xfrm>
            <a:off x="0" y="5980191"/>
            <a:ext cx="12192000" cy="877808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marL="504000"/>
            <a:r>
              <a:rPr lang="uk-UA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Впровадження </a:t>
            </a:r>
            <a:r>
              <a:rPr lang="en-US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«</a:t>
            </a:r>
            <a:r>
              <a:rPr lang="uk-UA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політики рівності</a:t>
            </a:r>
            <a:r>
              <a:rPr lang="en-US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»</a:t>
            </a:r>
            <a:r>
              <a:rPr lang="uk-UA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 на робочому місці створює атмосферу довіри та поваги</a:t>
            </a:r>
            <a:r>
              <a:rPr lang="en-US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uk-UA" sz="1600" dirty="0">
                <a:solidFill>
                  <a:schemeClr val="tx1"/>
                </a:solidFill>
                <a:latin typeface="Montserrat Medium" panose="00000600000000000000" pitchFamily="2" charset="-52"/>
              </a:rPr>
              <a:t>у команді працівників, вирішує конфлікти, спровоковані непорозумінням і стереотипами</a:t>
            </a:r>
          </a:p>
        </p:txBody>
      </p:sp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551782" y="1031071"/>
            <a:ext cx="997016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ВКЛЮЧЕННЯ ПОЛОЖЕНЬ, ЩО ЗАБЕЗПЕЧУЮТЬ РІВНІ ПРАВА ТА МОЖЛИВОСТІ ЖІНОК І ЧОЛОВІКІВ, ДО КОЛЕКТИВНИХ ДОГОВОРІВ ТА УГОД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DBBB32CE-96AE-4C1C-8BDE-72C4A572972C}"/>
              </a:ext>
            </a:extLst>
          </p:cNvPr>
          <p:cNvSpPr txBox="1"/>
          <p:nvPr/>
        </p:nvSpPr>
        <p:spPr>
          <a:xfrm>
            <a:off x="593594" y="3476868"/>
            <a:ext cx="26664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Головна мета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091FF-A555-4896-AE28-0175E0ECDCC7}"/>
              </a:ext>
            </a:extLst>
          </p:cNvPr>
          <p:cNvSpPr txBox="1"/>
          <p:nvPr/>
        </p:nvSpPr>
        <p:spPr>
          <a:xfrm>
            <a:off x="593594" y="3810720"/>
            <a:ext cx="3749806" cy="197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Створення умов праці, в яких: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враховуються потреби різних груп жінок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 чоловіків,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забезпечується фактична рівність чоловіків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 жінок на робочих місцях (однакові можливості, доступ до можливостей для досягнення рівноцінних результатів),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 допускається дискримінація за ознакою статі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54;p1">
            <a:extLst>
              <a:ext uri="{FF2B5EF4-FFF2-40B4-BE49-F238E27FC236}">
                <a16:creationId xmlns:a16="http://schemas.microsoft.com/office/drawing/2014/main" id="{5B5C9D6B-44EE-4161-BE81-CEC474058115}"/>
              </a:ext>
            </a:extLst>
          </p:cNvPr>
          <p:cNvSpPr txBox="1"/>
          <p:nvPr/>
        </p:nvSpPr>
        <p:spPr>
          <a:xfrm>
            <a:off x="4841744" y="3476868"/>
            <a:ext cx="260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Переваги</a:t>
            </a:r>
            <a:r>
              <a:rPr lang="en-US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Застосування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Google Shape;253;p7">
            <a:extLst>
              <a:ext uri="{FF2B5EF4-FFF2-40B4-BE49-F238E27FC236}">
                <a16:creationId xmlns:a16="http://schemas.microsoft.com/office/drawing/2014/main" id="{57C8378E-42D6-460D-882B-5D68E4C99091}"/>
              </a:ext>
            </a:extLst>
          </p:cNvPr>
          <p:cNvSpPr txBox="1"/>
          <p:nvPr/>
        </p:nvSpPr>
        <p:spPr>
          <a:xfrm>
            <a:off x="4841744" y="3810720"/>
            <a:ext cx="2860806" cy="150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Підвищення ефективності використання наявних робочих ресурсів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Вигоди для підприємства у конкуренції за кваліфіковану робочу силу завдяки усуненню дискримінації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9925ECB5-AABD-4C3F-A097-359989DE2F2B}"/>
              </a:ext>
            </a:extLst>
          </p:cNvPr>
          <p:cNvSpPr txBox="1"/>
          <p:nvPr/>
        </p:nvSpPr>
        <p:spPr>
          <a:xfrm>
            <a:off x="8308844" y="3476868"/>
            <a:ext cx="33878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Наслідки Впровадження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253;p7">
            <a:extLst>
              <a:ext uri="{FF2B5EF4-FFF2-40B4-BE49-F238E27FC236}">
                <a16:creationId xmlns:a16="http://schemas.microsoft.com/office/drawing/2014/main" id="{61629769-E9C7-4813-BF91-7247238635F3}"/>
              </a:ext>
            </a:extLst>
          </p:cNvPr>
          <p:cNvSpPr txBox="1"/>
          <p:nvPr/>
        </p:nvSpPr>
        <p:spPr>
          <a:xfrm>
            <a:off x="8308844" y="3810720"/>
            <a:ext cx="3248156" cy="172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Прозорі та чіткі принципи і методик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управління трудовим колективом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Рівні можливості для професійного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навчання, розвитку та кар'єрного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зростання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Гнучкі умови для поєднання професійної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діяльності із сімейними обов'язками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C36047F-9CF4-4ECA-BFDE-1911F78E5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17380"/>
              </p:ext>
            </p:extLst>
          </p:nvPr>
        </p:nvGraphicFramePr>
        <p:xfrm>
          <a:off x="551782" y="2516067"/>
          <a:ext cx="899331" cy="86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4380840" imgH="4215600" progId="">
                  <p:embed/>
                </p:oleObj>
              </mc:Choice>
              <mc:Fallback>
                <p:oleObj r:id="rId6" imgW="4380840" imgH="421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782" y="2516067"/>
                        <a:ext cx="899331" cy="86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BB4C6B-69A0-4A9C-823B-748E85E2F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24119"/>
              </p:ext>
            </p:extLst>
          </p:nvPr>
        </p:nvGraphicFramePr>
        <p:xfrm>
          <a:off x="4750904" y="2462117"/>
          <a:ext cx="958694" cy="92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8" imgW="4380840" imgH="4215600" progId="">
                  <p:embed/>
                </p:oleObj>
              </mc:Choice>
              <mc:Fallback>
                <p:oleObj r:id="rId8" imgW="4380840" imgH="421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50904" y="2462117"/>
                        <a:ext cx="958694" cy="92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1C9BF2-1B15-45E9-AFB8-704109B1D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31247"/>
              </p:ext>
            </p:extLst>
          </p:nvPr>
        </p:nvGraphicFramePr>
        <p:xfrm>
          <a:off x="8192667" y="2462117"/>
          <a:ext cx="973887" cy="9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10" imgW="4380840" imgH="4215600" progId="">
                  <p:embed/>
                </p:oleObj>
              </mc:Choice>
              <mc:Fallback>
                <p:oleObj r:id="rId10" imgW="4380840" imgH="421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2667" y="2462117"/>
                        <a:ext cx="973887" cy="9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02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3736-86DE-4868-8D43-49B89CE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4"/>
            <a:ext cx="1446874" cy="395703"/>
          </a:xfrm>
          <a:prstGeom prst="rect">
            <a:avLst/>
          </a:prstGeom>
        </p:spPr>
      </p:pic>
      <p:sp>
        <p:nvSpPr>
          <p:cNvPr id="23" name="Google Shape;54;p1">
            <a:extLst>
              <a:ext uri="{FF2B5EF4-FFF2-40B4-BE49-F238E27FC236}">
                <a16:creationId xmlns:a16="http://schemas.microsoft.com/office/drawing/2014/main" id="{DEF0C2DD-3445-4889-A559-283F623AA263}"/>
              </a:ext>
            </a:extLst>
          </p:cNvPr>
          <p:cNvSpPr txBox="1"/>
          <p:nvPr/>
        </p:nvSpPr>
        <p:spPr>
          <a:xfrm>
            <a:off x="3115989" y="3559467"/>
            <a:ext cx="820799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8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ПРИМІРНИЙ ПЕРЕЛІК ПОЛОЖЕНЬ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8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РЕКОМЕНДОВАНИХ ДЛЯ ВИКЛАДЕННЯ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8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В КОЛЕКТИВНИХ ДОГОВОРАХ / УГОДАХ</a:t>
            </a:r>
            <a:endParaRPr lang="uk-UA" sz="28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Google Shape;54;p1">
            <a:extLst>
              <a:ext uri="{FF2B5EF4-FFF2-40B4-BE49-F238E27FC236}">
                <a16:creationId xmlns:a16="http://schemas.microsoft.com/office/drawing/2014/main" id="{497749B1-9163-4EA8-BF36-3FC1422841EF}"/>
              </a:ext>
            </a:extLst>
          </p:cNvPr>
          <p:cNvSpPr txBox="1"/>
          <p:nvPr/>
        </p:nvSpPr>
        <p:spPr>
          <a:xfrm>
            <a:off x="1004001" y="2856139"/>
            <a:ext cx="2560836" cy="36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3900" b="1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</a:t>
            </a:r>
            <a:endParaRPr lang="uk-UA" sz="23900" b="1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22521F7-9626-4BCC-890E-444851DD334E}"/>
              </a:ext>
            </a:extLst>
          </p:cNvPr>
          <p:cNvSpPr/>
          <p:nvPr/>
        </p:nvSpPr>
        <p:spPr>
          <a:xfrm>
            <a:off x="3154017" y="4982817"/>
            <a:ext cx="7633253" cy="791450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ЩОДО ЗАБЕЗПЕЧЕННЯ РІВНИХ ПРАВ ТА МОЖЛИВОСТЕЙ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ЖІНОК І ЧОЛОВІКІВ У ТРУДОВИХ ВІДНОСИНАХ</a:t>
            </a:r>
            <a:endParaRPr lang="uk-UA" sz="18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Google Shape;54;p1">
            <a:extLst>
              <a:ext uri="{FF2B5EF4-FFF2-40B4-BE49-F238E27FC236}">
                <a16:creationId xmlns:a16="http://schemas.microsoft.com/office/drawing/2014/main" id="{4DFBE09B-5DA4-4A77-BB15-0B53C568F5E4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886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3736-86DE-4868-8D43-49B89CE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4"/>
            <a:ext cx="1446874" cy="395703"/>
          </a:xfrm>
          <a:prstGeom prst="rect">
            <a:avLst/>
          </a:prstGeom>
        </p:spPr>
      </p:pic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D08E299-E531-46B2-B2CD-AE6D7B18A014}"/>
              </a:ext>
            </a:extLst>
          </p:cNvPr>
          <p:cNvSpPr txBox="1"/>
          <p:nvPr/>
        </p:nvSpPr>
        <p:spPr>
          <a:xfrm>
            <a:off x="602038" y="1199322"/>
            <a:ext cx="1026913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4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ВІДПОВІДНО ДО СТАТТІ 17 ЗАКОНУ УКРАЇНИ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4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«ПРО ЗАБЕЗПЕЧЕННЯ РІВНИХ ПРАВ ТА МОЖЛИВОСТЕЙ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4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ЖІНОК І ЧОЛОВІКІВ»</a:t>
            </a:r>
            <a:endParaRPr lang="uk-UA" sz="22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5E53A2-A4B3-4BFA-9F76-034DE0579412}"/>
              </a:ext>
            </a:extLst>
          </p:cNvPr>
          <p:cNvSpPr/>
          <p:nvPr/>
        </p:nvSpPr>
        <p:spPr>
          <a:xfrm>
            <a:off x="4302475" y="1944232"/>
            <a:ext cx="5927376" cy="363086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РОБОТОДАВЕЦЬ ЗОБОВ’ЯЗАНИЙ: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Google Shape;54;p1">
            <a:extLst>
              <a:ext uri="{FF2B5EF4-FFF2-40B4-BE49-F238E27FC236}">
                <a16:creationId xmlns:a16="http://schemas.microsoft.com/office/drawing/2014/main" id="{351B9A19-5A7C-4C7D-9576-DB2C67A257AE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Google Shape;54;p1">
            <a:extLst>
              <a:ext uri="{FF2B5EF4-FFF2-40B4-BE49-F238E27FC236}">
                <a16:creationId xmlns:a16="http://schemas.microsoft.com/office/drawing/2014/main" id="{666D642C-AF98-4C20-934D-613E0B0DA477}"/>
              </a:ext>
            </a:extLst>
          </p:cNvPr>
          <p:cNvSpPr txBox="1"/>
          <p:nvPr/>
        </p:nvSpPr>
        <p:spPr>
          <a:xfrm>
            <a:off x="612667" y="2764285"/>
            <a:ext cx="6396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22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130E549E-BDCB-4787-8C86-CAC9004F28EE}"/>
              </a:ext>
            </a:extLst>
          </p:cNvPr>
          <p:cNvSpPr txBox="1"/>
          <p:nvPr/>
        </p:nvSpPr>
        <p:spPr>
          <a:xfrm>
            <a:off x="612667" y="3145712"/>
            <a:ext cx="324371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Створювати умови праці, які дозволяли б жінкам і чоловікам здійснювати трудову діяльність на рівній основі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4" name="Google Shape;54;p1">
            <a:extLst>
              <a:ext uri="{FF2B5EF4-FFF2-40B4-BE49-F238E27FC236}">
                <a16:creationId xmlns:a16="http://schemas.microsoft.com/office/drawing/2014/main" id="{327CBB03-96BB-4B3B-B339-E276948CD27D}"/>
              </a:ext>
            </a:extLst>
          </p:cNvPr>
          <p:cNvSpPr txBox="1"/>
          <p:nvPr/>
        </p:nvSpPr>
        <p:spPr>
          <a:xfrm>
            <a:off x="4689363" y="2764285"/>
            <a:ext cx="6396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22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Google Shape;54;p1">
            <a:extLst>
              <a:ext uri="{FF2B5EF4-FFF2-40B4-BE49-F238E27FC236}">
                <a16:creationId xmlns:a16="http://schemas.microsoft.com/office/drawing/2014/main" id="{A66206F1-52F4-4691-A24F-0B5D622FF7DE}"/>
              </a:ext>
            </a:extLst>
          </p:cNvPr>
          <p:cNvSpPr txBox="1"/>
          <p:nvPr/>
        </p:nvSpPr>
        <p:spPr>
          <a:xfrm>
            <a:off x="4689362" y="3145712"/>
            <a:ext cx="290412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Забезпечувати можливість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поєднувати трудову діяльність із сімейними обов’язками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6FBFFAD1-2530-418B-8B01-DB958D1CCA88}"/>
              </a:ext>
            </a:extLst>
          </p:cNvPr>
          <p:cNvSpPr txBox="1"/>
          <p:nvPr/>
        </p:nvSpPr>
        <p:spPr>
          <a:xfrm>
            <a:off x="8346967" y="2757661"/>
            <a:ext cx="7572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03</a:t>
            </a:r>
            <a:endParaRPr lang="uk-UA" sz="22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4AF0D5E2-6C86-4D0A-A7D9-3FCA2423D8B3}"/>
              </a:ext>
            </a:extLst>
          </p:cNvPr>
          <p:cNvSpPr txBox="1"/>
          <p:nvPr/>
        </p:nvSpPr>
        <p:spPr>
          <a:xfrm>
            <a:off x="8346968" y="3139088"/>
            <a:ext cx="290412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Здійснювати рівну оплату праці при однаковій кваліфікації та однакових умовах праці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8" name="Google Shape;54;p1">
            <a:extLst>
              <a:ext uri="{FF2B5EF4-FFF2-40B4-BE49-F238E27FC236}">
                <a16:creationId xmlns:a16="http://schemas.microsoft.com/office/drawing/2014/main" id="{747AB487-DD77-48E2-ACC4-E28A6E1E7750}"/>
              </a:ext>
            </a:extLst>
          </p:cNvPr>
          <p:cNvSpPr txBox="1"/>
          <p:nvPr/>
        </p:nvSpPr>
        <p:spPr>
          <a:xfrm>
            <a:off x="619294" y="4626216"/>
            <a:ext cx="633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04</a:t>
            </a:r>
            <a:endParaRPr lang="uk-UA" sz="22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2A78A5F0-3B81-4A8F-9B35-3B29FB44ADB3}"/>
              </a:ext>
            </a:extLst>
          </p:cNvPr>
          <p:cNvSpPr txBox="1"/>
          <p:nvPr/>
        </p:nvSpPr>
        <p:spPr>
          <a:xfrm>
            <a:off x="619295" y="5007643"/>
            <a:ext cx="32437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Створювати безпечні умови роботи для життя і здоров’я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0" name="Google Shape;54;p1">
            <a:extLst>
              <a:ext uri="{FF2B5EF4-FFF2-40B4-BE49-F238E27FC236}">
                <a16:creationId xmlns:a16="http://schemas.microsoft.com/office/drawing/2014/main" id="{E165B427-686D-473F-87FA-EAD968422F69}"/>
              </a:ext>
            </a:extLst>
          </p:cNvPr>
          <p:cNvSpPr txBox="1"/>
          <p:nvPr/>
        </p:nvSpPr>
        <p:spPr>
          <a:xfrm>
            <a:off x="4695990" y="4626216"/>
            <a:ext cx="9693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05</a:t>
            </a:r>
            <a:endParaRPr lang="uk-UA" sz="22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75A4ECD3-0E66-42A0-A2EC-676475FAE602}"/>
              </a:ext>
            </a:extLst>
          </p:cNvPr>
          <p:cNvSpPr txBox="1"/>
          <p:nvPr/>
        </p:nvSpPr>
        <p:spPr>
          <a:xfrm>
            <a:off x="4695990" y="5007643"/>
            <a:ext cx="290412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Запобігати та забезпечувати захист від сексуальних домагань та насильства за ознакою статі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A51876-5546-4F18-AFF8-43BE1A91F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8991" y="4395235"/>
            <a:ext cx="1739612" cy="14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0D48AD-B203-4715-BA4C-D8DE323C8992}"/>
              </a:ext>
            </a:extLst>
          </p:cNvPr>
          <p:cNvSpPr/>
          <p:nvPr/>
        </p:nvSpPr>
        <p:spPr>
          <a:xfrm>
            <a:off x="0" y="5980191"/>
            <a:ext cx="12192000" cy="877808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marL="504000"/>
            <a:r>
              <a:rPr lang="uk-UA" dirty="0">
                <a:solidFill>
                  <a:schemeClr val="tx1"/>
                </a:solidFill>
                <a:latin typeface="Montserrat Medium" panose="00000600000000000000" pitchFamily="2" charset="-52"/>
              </a:rPr>
              <a:t>Примірне положення про уповноваженого</a:t>
            </a:r>
          </a:p>
          <a:p>
            <a:pPr marL="504000"/>
            <a:r>
              <a:rPr lang="uk-UA" dirty="0">
                <a:solidFill>
                  <a:schemeClr val="tx1"/>
                </a:solidFill>
                <a:latin typeface="Montserrat Medium" panose="00000600000000000000" pitchFamily="2" charset="-52"/>
              </a:rPr>
              <a:t>з гендерних питань – радника керівника</a:t>
            </a:r>
          </a:p>
        </p:txBody>
      </p:sp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1201143" y="1044323"/>
            <a:ext cx="9970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ВИМОГИ ДО КОЛЕКТИВНИХ ДОГОВОРІВ ТА УГОД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DBBB32CE-96AE-4C1C-8BDE-72C4A572972C}"/>
              </a:ext>
            </a:extLst>
          </p:cNvPr>
          <p:cNvSpPr txBox="1"/>
          <p:nvPr/>
        </p:nvSpPr>
        <p:spPr>
          <a:xfrm>
            <a:off x="593594" y="3372508"/>
            <a:ext cx="266644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Призначення уповноваженого з гендерних питань </a:t>
            </a: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– радника керівника підприємства установи та організації *</a:t>
            </a: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091FF-A555-4896-AE28-0175E0ECDCC7}"/>
              </a:ext>
            </a:extLst>
          </p:cNvPr>
          <p:cNvSpPr txBox="1"/>
          <p:nvPr/>
        </p:nvSpPr>
        <p:spPr>
          <a:xfrm>
            <a:off x="1220192" y="1604390"/>
            <a:ext cx="6285507" cy="71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Відповідно до статті 18 Закону України «Про забезпечення рівних прав та можливостей жінок і чоловіків» у колективних договорах та угодах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рекомендується передбачити</a:t>
            </a: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:</a:t>
            </a:r>
            <a:endParaRPr lang="uk-UA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DD7C0048-11A6-4DE8-8B66-961527E63965}"/>
              </a:ext>
            </a:extLst>
          </p:cNvPr>
          <p:cNvSpPr txBox="1"/>
          <p:nvPr/>
        </p:nvSpPr>
        <p:spPr>
          <a:xfrm>
            <a:off x="567089" y="1031008"/>
            <a:ext cx="6256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800" b="0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2800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Google Shape;54;p1">
            <a:extLst>
              <a:ext uri="{FF2B5EF4-FFF2-40B4-BE49-F238E27FC236}">
                <a16:creationId xmlns:a16="http://schemas.microsoft.com/office/drawing/2014/main" id="{9DB9E9B3-74E7-46B7-AA2F-F3C0216EE0DC}"/>
              </a:ext>
            </a:extLst>
          </p:cNvPr>
          <p:cNvSpPr txBox="1"/>
          <p:nvPr/>
        </p:nvSpPr>
        <p:spPr>
          <a:xfrm>
            <a:off x="567089" y="2838002"/>
            <a:ext cx="625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Прямоугольник 20">
            <a:hlinkClick r:id="rId5" action="ppaction://hlinksldjump"/>
            <a:extLst>
              <a:ext uri="{FF2B5EF4-FFF2-40B4-BE49-F238E27FC236}">
                <a16:creationId xmlns:a16="http://schemas.microsoft.com/office/drawing/2014/main" id="{E09CAAFB-BC2A-43D3-A230-33BC1339895E}"/>
              </a:ext>
            </a:extLst>
          </p:cNvPr>
          <p:cNvSpPr/>
          <p:nvPr/>
        </p:nvSpPr>
        <p:spPr>
          <a:xfrm>
            <a:off x="4721864" y="6359189"/>
            <a:ext cx="1374136" cy="30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bIns="0"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Montserrat" panose="00000500000000000000" pitchFamily="2" charset="-52"/>
              </a:rPr>
              <a:t>ДОДАЄТЬСЯ</a:t>
            </a:r>
          </a:p>
        </p:txBody>
      </p:sp>
      <p:sp>
        <p:nvSpPr>
          <p:cNvPr id="23" name="Google Shape;253;p7">
            <a:extLst>
              <a:ext uri="{FF2B5EF4-FFF2-40B4-BE49-F238E27FC236}">
                <a16:creationId xmlns:a16="http://schemas.microsoft.com/office/drawing/2014/main" id="{05DE41FD-E537-4D84-A5E6-7430E389042E}"/>
              </a:ext>
            </a:extLst>
          </p:cNvPr>
          <p:cNvSpPr txBox="1"/>
          <p:nvPr/>
        </p:nvSpPr>
        <p:spPr>
          <a:xfrm>
            <a:off x="6382268" y="6289835"/>
            <a:ext cx="1990076" cy="36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Натисніть сюди,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щоб перейти до Додатку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9C299-7DA7-49FB-9A1A-D38EED67D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096000" y="6395345"/>
            <a:ext cx="93729" cy="189744"/>
          </a:xfrm>
          <a:prstGeom prst="rect">
            <a:avLst/>
          </a:prstGeom>
        </p:spPr>
      </p:pic>
      <p:sp>
        <p:nvSpPr>
          <p:cNvPr id="28" name="Google Shape;54;p1">
            <a:extLst>
              <a:ext uri="{FF2B5EF4-FFF2-40B4-BE49-F238E27FC236}">
                <a16:creationId xmlns:a16="http://schemas.microsoft.com/office/drawing/2014/main" id="{EAC1D213-4E38-4E44-88B2-80154607255E}"/>
              </a:ext>
            </a:extLst>
          </p:cNvPr>
          <p:cNvSpPr txBox="1"/>
          <p:nvPr/>
        </p:nvSpPr>
        <p:spPr>
          <a:xfrm>
            <a:off x="3882922" y="3372508"/>
            <a:ext cx="29330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Комплектування кадрами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і просування працівників</a:t>
            </a:r>
          </a:p>
        </p:txBody>
      </p:sp>
      <p:sp>
        <p:nvSpPr>
          <p:cNvPr id="33" name="Google Shape;54;p1">
            <a:extLst>
              <a:ext uri="{FF2B5EF4-FFF2-40B4-BE49-F238E27FC236}">
                <a16:creationId xmlns:a16="http://schemas.microsoft.com/office/drawing/2014/main" id="{287D815E-A6A6-4D65-89F5-5122817B3AA4}"/>
              </a:ext>
            </a:extLst>
          </p:cNvPr>
          <p:cNvSpPr txBox="1"/>
          <p:nvPr/>
        </p:nvSpPr>
        <p:spPr>
          <a:xfrm>
            <a:off x="3894958" y="2838002"/>
            <a:ext cx="68816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Google Shape;253;p7">
            <a:extLst>
              <a:ext uri="{FF2B5EF4-FFF2-40B4-BE49-F238E27FC236}">
                <a16:creationId xmlns:a16="http://schemas.microsoft.com/office/drawing/2014/main" id="{B74AC019-35A6-494A-946F-518A9739E92B}"/>
              </a:ext>
            </a:extLst>
          </p:cNvPr>
          <p:cNvSpPr txBox="1"/>
          <p:nvPr/>
        </p:nvSpPr>
        <p:spPr>
          <a:xfrm>
            <a:off x="3882922" y="3938996"/>
            <a:ext cx="3006828" cy="87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 службі з дотриманням принципу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надання переваги особам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тієї статі, щодо якої іс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нує дисбаланс</a:t>
            </a:r>
          </a:p>
        </p:txBody>
      </p:sp>
      <p:sp>
        <p:nvSpPr>
          <p:cNvPr id="35" name="Google Shape;54;p1">
            <a:extLst>
              <a:ext uri="{FF2B5EF4-FFF2-40B4-BE49-F238E27FC236}">
                <a16:creationId xmlns:a16="http://schemas.microsoft.com/office/drawing/2014/main" id="{2654A6FC-33A5-4F2F-BADF-8207823077E9}"/>
              </a:ext>
            </a:extLst>
          </p:cNvPr>
          <p:cNvSpPr txBox="1"/>
          <p:nvPr/>
        </p:nvSpPr>
        <p:spPr>
          <a:xfrm>
            <a:off x="7565922" y="3372508"/>
            <a:ext cx="29330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Усунення нерівності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 оплаті праці</a:t>
            </a:r>
          </a:p>
        </p:txBody>
      </p:sp>
      <p:sp>
        <p:nvSpPr>
          <p:cNvPr id="36" name="Google Shape;54;p1">
            <a:extLst>
              <a:ext uri="{FF2B5EF4-FFF2-40B4-BE49-F238E27FC236}">
                <a16:creationId xmlns:a16="http://schemas.microsoft.com/office/drawing/2014/main" id="{31B35283-B1A8-4F0D-8D65-E959AEB4D603}"/>
              </a:ext>
            </a:extLst>
          </p:cNvPr>
          <p:cNvSpPr txBox="1"/>
          <p:nvPr/>
        </p:nvSpPr>
        <p:spPr>
          <a:xfrm>
            <a:off x="7577958" y="2838002"/>
            <a:ext cx="68816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en-US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3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Google Shape;253;p7">
            <a:extLst>
              <a:ext uri="{FF2B5EF4-FFF2-40B4-BE49-F238E27FC236}">
                <a16:creationId xmlns:a16="http://schemas.microsoft.com/office/drawing/2014/main" id="{2A687E50-1E8A-4387-B92B-BDC40CC51E32}"/>
              </a:ext>
            </a:extLst>
          </p:cNvPr>
          <p:cNvSpPr txBox="1"/>
          <p:nvPr/>
        </p:nvSpPr>
        <p:spPr>
          <a:xfrm>
            <a:off x="7565922" y="3938996"/>
            <a:ext cx="3521178" cy="1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жінок і чоловіків, як у різних галузях економічної діяльності, так і в одній галузі,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базі загального соціального нормативу оплати праці у різних сферах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а також на основі професійної підготовки (перепідготовки) кадрів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096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0D48AD-B203-4715-BA4C-D8DE323C8992}"/>
              </a:ext>
            </a:extLst>
          </p:cNvPr>
          <p:cNvSpPr/>
          <p:nvPr/>
        </p:nvSpPr>
        <p:spPr>
          <a:xfrm>
            <a:off x="0" y="5334980"/>
            <a:ext cx="12192000" cy="1523020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marL="504000"/>
            <a:endParaRPr lang="uk-UA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1201143" y="1044323"/>
            <a:ext cx="41455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РОЛЬ ПРОФСПІЛОК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091FF-A555-4896-AE28-0175E0ECDCC7}"/>
              </a:ext>
            </a:extLst>
          </p:cNvPr>
          <p:cNvSpPr txBox="1"/>
          <p:nvPr/>
        </p:nvSpPr>
        <p:spPr>
          <a:xfrm>
            <a:off x="1220192" y="1604390"/>
            <a:ext cx="7663458" cy="49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Профспілкові органи можуть сприяти внесенню до колективного договору положень щодо рівних прав та можливостей жінок та чоловіків</a:t>
            </a:r>
            <a:endParaRPr lang="uk-UA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DD7C0048-11A6-4DE8-8B66-961527E63965}"/>
              </a:ext>
            </a:extLst>
          </p:cNvPr>
          <p:cNvSpPr txBox="1"/>
          <p:nvPr/>
        </p:nvSpPr>
        <p:spPr>
          <a:xfrm>
            <a:off x="567089" y="1031008"/>
            <a:ext cx="6256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800" b="0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2800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Google Shape;253;p7">
            <a:extLst>
              <a:ext uri="{FF2B5EF4-FFF2-40B4-BE49-F238E27FC236}">
                <a16:creationId xmlns:a16="http://schemas.microsoft.com/office/drawing/2014/main" id="{05DE41FD-E537-4D84-A5E6-7430E389042E}"/>
              </a:ext>
            </a:extLst>
          </p:cNvPr>
          <p:cNvSpPr txBox="1"/>
          <p:nvPr/>
        </p:nvSpPr>
        <p:spPr>
          <a:xfrm>
            <a:off x="6140450" y="5617286"/>
            <a:ext cx="5645150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*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Наприклад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: забезпечення належного освітлення, обладнання офісів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 відкритими приміщеннями тощо з метою підвищення рівня безпеки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робочих місць; введення до складу конкурсних, дисциплінарних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комісій і чоловіків, і жінок; визначення однією із цінностей організації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політики рівності на робочому місці та недопущення сексизму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Google Shape;253;p7">
            <a:extLst>
              <a:ext uri="{FF2B5EF4-FFF2-40B4-BE49-F238E27FC236}">
                <a16:creationId xmlns:a16="http://schemas.microsoft.com/office/drawing/2014/main" id="{5FB8278E-937F-4872-9F34-CC4C2550225E}"/>
              </a:ext>
            </a:extLst>
          </p:cNvPr>
          <p:cNvSpPr txBox="1"/>
          <p:nvPr/>
        </p:nvSpPr>
        <p:spPr>
          <a:xfrm>
            <a:off x="1220192" y="2572470"/>
            <a:ext cx="3758208" cy="15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Ініціювати заходи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 гендерного вирівнювання в межах підприємства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Забезпечувати умови праці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відповідно до потреб обох статей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Протидіяти насильству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та сексуальним домаганням на робочому місці*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Google Shape;253;p7">
            <a:extLst>
              <a:ext uri="{FF2B5EF4-FFF2-40B4-BE49-F238E27FC236}">
                <a16:creationId xmlns:a16="http://schemas.microsoft.com/office/drawing/2014/main" id="{21C276CD-635D-4623-8339-148587E1FE70}"/>
              </a:ext>
            </a:extLst>
          </p:cNvPr>
          <p:cNvSpPr txBox="1"/>
          <p:nvPr/>
        </p:nvSpPr>
        <p:spPr>
          <a:xfrm>
            <a:off x="5849342" y="2568523"/>
            <a:ext cx="5377458" cy="223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Досягати домовленостей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щодо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гнучких робочих графіків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 урахуванням потреб працівників із сімейними обов’язками, щодо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рівної винагороди </a:t>
            </a:r>
            <a:b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 рівноцінну працю та справедливого оцінювання роботи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Інформувати керівництво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 забезпечення рівного ставлення до працівників обох статей і пропонувати заходи для покращення комунікації з працівниками для врахування їхніх потреб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Подавати річний звіт про роботу з питань протидії дискримінації на зборах профспілок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6965C-7FA4-4728-8231-A84072A34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980"/>
            <a:ext cx="5772150" cy="15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1201143" y="1044323"/>
            <a:ext cx="68443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І НЕДИСКРИМІНАЦІЯ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091FF-A555-4896-AE28-0175E0ECDCC7}"/>
              </a:ext>
            </a:extLst>
          </p:cNvPr>
          <p:cNvSpPr txBox="1"/>
          <p:nvPr/>
        </p:nvSpPr>
        <p:spPr>
          <a:xfrm>
            <a:off x="1220192" y="1528189"/>
            <a:ext cx="10006608" cy="717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Положення щодо забезпечення рівних прав та можливостей жінок і чоловіків та недискримінації рекомендується викласти у колективному договорі та угоді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окремим розділом «Рівність і недискримінація»</a:t>
            </a:r>
            <a:r>
              <a:rPr lang="uk-UA" b="1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а також вносити у інші розділи</a:t>
            </a: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:</a:t>
            </a:r>
            <a:endParaRPr lang="uk-UA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DD7C0048-11A6-4DE8-8B66-961527E63965}"/>
              </a:ext>
            </a:extLst>
          </p:cNvPr>
          <p:cNvSpPr txBox="1"/>
          <p:nvPr/>
        </p:nvSpPr>
        <p:spPr>
          <a:xfrm>
            <a:off x="567089" y="1031008"/>
            <a:ext cx="6256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800" b="0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03</a:t>
            </a:r>
            <a:endParaRPr lang="uk-UA" sz="2800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Google Shape;54;p1">
            <a:extLst>
              <a:ext uri="{FF2B5EF4-FFF2-40B4-BE49-F238E27FC236}">
                <a16:creationId xmlns:a16="http://schemas.microsoft.com/office/drawing/2014/main" id="{32FC0DBB-9C67-49F8-9A91-E33892542EB9}"/>
              </a:ext>
            </a:extLst>
          </p:cNvPr>
          <p:cNvSpPr txBox="1"/>
          <p:nvPr/>
        </p:nvSpPr>
        <p:spPr>
          <a:xfrm>
            <a:off x="567089" y="2330002"/>
            <a:ext cx="625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Google Shape;54;p1">
            <a:extLst>
              <a:ext uri="{FF2B5EF4-FFF2-40B4-BE49-F238E27FC236}">
                <a16:creationId xmlns:a16="http://schemas.microsoft.com/office/drawing/2014/main" id="{D72F6BE0-4949-4DBA-BC96-D47863057F9C}"/>
              </a:ext>
            </a:extLst>
          </p:cNvPr>
          <p:cNvSpPr txBox="1"/>
          <p:nvPr/>
        </p:nvSpPr>
        <p:spPr>
          <a:xfrm>
            <a:off x="593594" y="2864508"/>
            <a:ext cx="29330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Пункти домовленості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сторін про:</a:t>
            </a:r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B16F710A-A740-4AB1-B517-059641641182}"/>
              </a:ext>
            </a:extLst>
          </p:cNvPr>
          <p:cNvSpPr txBox="1"/>
          <p:nvPr/>
        </p:nvSpPr>
        <p:spPr>
          <a:xfrm>
            <a:off x="4377558" y="2330002"/>
            <a:ext cx="68816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Google Shape;253;p7">
            <a:extLst>
              <a:ext uri="{FF2B5EF4-FFF2-40B4-BE49-F238E27FC236}">
                <a16:creationId xmlns:a16="http://schemas.microsoft.com/office/drawing/2014/main" id="{524FC34B-0CA8-4B95-BC09-157B08A544DC}"/>
              </a:ext>
            </a:extLst>
          </p:cNvPr>
          <p:cNvSpPr txBox="1"/>
          <p:nvPr/>
        </p:nvSpPr>
        <p:spPr>
          <a:xfrm>
            <a:off x="603718" y="3372592"/>
            <a:ext cx="3269782" cy="322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Забезпечення діяльності уповноваженого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 гендерних питань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Включення до Положення про службу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правової допомоги, інспекцію, комісію питань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контролю за недопущенням дискримінації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сферах оплати праці, охорони праці,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соціального захисту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Комплектування кадрами і просування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працівників по службі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Дотримання принципу гендерного паритету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 представництві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Проведення гендерного аудиту та розробка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плану дій для гендерної рівності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54;p1">
            <a:extLst>
              <a:ext uri="{FF2B5EF4-FFF2-40B4-BE49-F238E27FC236}">
                <a16:creationId xmlns:a16="http://schemas.microsoft.com/office/drawing/2014/main" id="{6B947263-B022-4B9C-BA62-AF87A695FF26}"/>
              </a:ext>
            </a:extLst>
          </p:cNvPr>
          <p:cNvSpPr txBox="1"/>
          <p:nvPr/>
        </p:nvSpPr>
        <p:spPr>
          <a:xfrm>
            <a:off x="4397244" y="2864508"/>
            <a:ext cx="3749806" cy="6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Заходи із забезпечення можливостей виконання професійних та сімейних обов’язків</a:t>
            </a:r>
          </a:p>
        </p:txBody>
      </p:sp>
      <p:sp>
        <p:nvSpPr>
          <p:cNvPr id="43" name="Google Shape;253;p7">
            <a:extLst>
              <a:ext uri="{FF2B5EF4-FFF2-40B4-BE49-F238E27FC236}">
                <a16:creationId xmlns:a16="http://schemas.microsoft.com/office/drawing/2014/main" id="{D60117D4-EFA4-467F-983B-142A7755D069}"/>
              </a:ext>
            </a:extLst>
          </p:cNvPr>
          <p:cNvSpPr txBox="1"/>
          <p:nvPr/>
        </p:nvSpPr>
        <p:spPr>
          <a:xfrm>
            <a:off x="4407368" y="3592964"/>
            <a:ext cx="3542832" cy="305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Урахування потреб працівників при організації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підприємстві роботи в нічну зміну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та позмінної роботи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Організація дитячих куточків, садків, дитячих кімнат,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кімнат грудного вигодовування, транспортного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обслуговування працівників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Впровадження гнучких режимів роботи, періодів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відпочинку і відпусток з метою забезпечення рівної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участі обох батьків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вихованні дитини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Регулювання та контролю умов для праці неповного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робочого часу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Забезпечення умов для поєднання роботи з навчанням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54;p1">
            <a:extLst>
              <a:ext uri="{FF2B5EF4-FFF2-40B4-BE49-F238E27FC236}">
                <a16:creationId xmlns:a16="http://schemas.microsoft.com/office/drawing/2014/main" id="{321644CD-5C66-4C3D-9C14-3FAFE71E54F1}"/>
              </a:ext>
            </a:extLst>
          </p:cNvPr>
          <p:cNvSpPr txBox="1"/>
          <p:nvPr/>
        </p:nvSpPr>
        <p:spPr>
          <a:xfrm>
            <a:off x="8644289" y="2330002"/>
            <a:ext cx="625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en-US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3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Google Shape;54;p1">
            <a:extLst>
              <a:ext uri="{FF2B5EF4-FFF2-40B4-BE49-F238E27FC236}">
                <a16:creationId xmlns:a16="http://schemas.microsoft.com/office/drawing/2014/main" id="{4CB3BC4D-9A51-4455-B527-DDDCC6512347}"/>
              </a:ext>
            </a:extLst>
          </p:cNvPr>
          <p:cNvSpPr txBox="1"/>
          <p:nvPr/>
        </p:nvSpPr>
        <p:spPr>
          <a:xfrm>
            <a:off x="8670794" y="2864508"/>
            <a:ext cx="293308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Заходи щодо протидії сексизму, переслідуванню, сексуальним домаганням, цькуванню </a:t>
            </a:r>
          </a:p>
        </p:txBody>
      </p:sp>
      <p:sp>
        <p:nvSpPr>
          <p:cNvPr id="46" name="Google Shape;253;p7">
            <a:extLst>
              <a:ext uri="{FF2B5EF4-FFF2-40B4-BE49-F238E27FC236}">
                <a16:creationId xmlns:a16="http://schemas.microsoft.com/office/drawing/2014/main" id="{375D93B8-F37E-4D15-99C7-45613FF09AB2}"/>
              </a:ext>
            </a:extLst>
          </p:cNvPr>
          <p:cNvSpPr txBox="1"/>
          <p:nvPr/>
        </p:nvSpPr>
        <p:spPr>
          <a:xfrm>
            <a:off x="8680918" y="3886942"/>
            <a:ext cx="3066582" cy="258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Декларування відповідних принципів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Процедура медіації (неформальних переговорів щодо згоди двох сторін)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Процедура подання та розгляду скарг із дотриманням конфіденційності та забезпеченням захисту від помсти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Дисциплінарні правила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Навчання та підвищення обізнаності працівників</a:t>
            </a:r>
          </a:p>
        </p:txBody>
      </p:sp>
      <p:sp>
        <p:nvSpPr>
          <p:cNvPr id="47" name="Google Shape;250;p7">
            <a:extLst>
              <a:ext uri="{FF2B5EF4-FFF2-40B4-BE49-F238E27FC236}">
                <a16:creationId xmlns:a16="http://schemas.microsoft.com/office/drawing/2014/main" id="{3FBC33B4-286E-45CF-98E7-6C9FC816555B}"/>
              </a:ext>
            </a:extLst>
          </p:cNvPr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814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3B972-93DF-4AFE-ABA3-52EDDB1F2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2" y="0"/>
            <a:ext cx="5319444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ED0BE2-0777-44F6-8CBA-319412A81E7C}"/>
              </a:ext>
            </a:extLst>
          </p:cNvPr>
          <p:cNvSpPr/>
          <p:nvPr/>
        </p:nvSpPr>
        <p:spPr>
          <a:xfrm>
            <a:off x="0" y="5980191"/>
            <a:ext cx="12192000" cy="877808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tlCol="0" anchor="ctr"/>
          <a:lstStyle/>
          <a:p>
            <a:pPr marL="504000"/>
            <a:r>
              <a:rPr lang="uk-UA" dirty="0">
                <a:solidFill>
                  <a:schemeClr val="tx1"/>
                </a:solidFill>
                <a:latin typeface="Montserrat Medium" panose="00000600000000000000" pitchFamily="2" charset="-52"/>
              </a:rPr>
              <a:t>Методичні рекомендації щодо проведення гендерного аудиту підприємствами, установами </a:t>
            </a:r>
            <a:br>
              <a:rPr lang="uk-UA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uk-UA" dirty="0">
                <a:solidFill>
                  <a:schemeClr val="tx1"/>
                </a:solidFill>
                <a:latin typeface="Montserrat Medium" panose="00000600000000000000" pitchFamily="2" charset="-52"/>
              </a:rPr>
              <a:t>та організаціями затверджено наказом Мінсоцполітики від 09.08.2021 № 448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1201143" y="1044323"/>
            <a:ext cx="41455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ГЕНДЕРНИЙ АУДИТ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DD7C0048-11A6-4DE8-8B66-961527E63965}"/>
              </a:ext>
            </a:extLst>
          </p:cNvPr>
          <p:cNvSpPr txBox="1"/>
          <p:nvPr/>
        </p:nvSpPr>
        <p:spPr>
          <a:xfrm>
            <a:off x="567089" y="1031008"/>
            <a:ext cx="6256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800" b="0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04</a:t>
            </a:r>
            <a:endParaRPr lang="uk-UA" sz="2800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Google Shape;253;p7">
            <a:extLst>
              <a:ext uri="{FF2B5EF4-FFF2-40B4-BE49-F238E27FC236}">
                <a16:creationId xmlns:a16="http://schemas.microsoft.com/office/drawing/2014/main" id="{5FB8278E-937F-4872-9F34-CC4C2550225E}"/>
              </a:ext>
            </a:extLst>
          </p:cNvPr>
          <p:cNvSpPr txBox="1"/>
          <p:nvPr/>
        </p:nvSpPr>
        <p:spPr>
          <a:xfrm>
            <a:off x="1220192" y="1654262"/>
            <a:ext cx="5319444" cy="400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uk-UA" sz="1200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Мета гендерного аудиту: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оцінювання стану забезпечення рівних прав та можливостей жінок і чоловіків 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визначення шляхів скорочення гендерної нерівності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uk-UA" sz="1200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Порядок проведення: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формування робочої групи (до складу рекомендується включати працівників різних структурних підрозділів, профспілкового органу, уповноваженого з гендерних питань, зовнішніх експертів)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навчання членів робочої групи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складання плану-графіка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збір первинної документальної інформації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опитування працівників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узагальнення результатів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розроблення та затвердження плану заходів для усунення виявлених проблем у сфері забезпечення гендерної рівності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Google Shape;250;p7">
            <a:extLst>
              <a:ext uri="{FF2B5EF4-FFF2-40B4-BE49-F238E27FC236}">
                <a16:creationId xmlns:a16="http://schemas.microsoft.com/office/drawing/2014/main" id="{536B0321-DEE1-4442-8B6F-909685D1E6D6}"/>
              </a:ext>
            </a:extLst>
          </p:cNvPr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52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3736-86DE-4868-8D43-49B89CE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4"/>
            <a:ext cx="1446874" cy="395703"/>
          </a:xfrm>
          <a:prstGeom prst="rect">
            <a:avLst/>
          </a:prstGeom>
        </p:spPr>
      </p:pic>
      <p:sp>
        <p:nvSpPr>
          <p:cNvPr id="23" name="Google Shape;54;p1">
            <a:extLst>
              <a:ext uri="{FF2B5EF4-FFF2-40B4-BE49-F238E27FC236}">
                <a16:creationId xmlns:a16="http://schemas.microsoft.com/office/drawing/2014/main" id="{DEF0C2DD-3445-4889-A559-283F623AA263}"/>
              </a:ext>
            </a:extLst>
          </p:cNvPr>
          <p:cNvSpPr txBox="1"/>
          <p:nvPr/>
        </p:nvSpPr>
        <p:spPr>
          <a:xfrm>
            <a:off x="3115990" y="3844387"/>
            <a:ext cx="677013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8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ПРО УПОВНОВАЖЕНОГО З ГЕНДЕРНИХ ПИТАНЬ – РАДНИКА КЕРІВНИКА ПІДПРИЄМСТВА</a:t>
            </a:r>
            <a:endParaRPr lang="uk-UA" sz="28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Google Shape;54;p1">
            <a:extLst>
              <a:ext uri="{FF2B5EF4-FFF2-40B4-BE49-F238E27FC236}">
                <a16:creationId xmlns:a16="http://schemas.microsoft.com/office/drawing/2014/main" id="{497749B1-9163-4EA8-BF36-3FC1422841EF}"/>
              </a:ext>
            </a:extLst>
          </p:cNvPr>
          <p:cNvSpPr txBox="1"/>
          <p:nvPr/>
        </p:nvSpPr>
        <p:spPr>
          <a:xfrm>
            <a:off x="1010626" y="2902521"/>
            <a:ext cx="2269288" cy="36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3900" b="1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3</a:t>
            </a:r>
            <a:endParaRPr lang="uk-UA" sz="23900" b="1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22521F7-9626-4BCC-890E-444851DD334E}"/>
              </a:ext>
            </a:extLst>
          </p:cNvPr>
          <p:cNvSpPr/>
          <p:nvPr/>
        </p:nvSpPr>
        <p:spPr>
          <a:xfrm>
            <a:off x="3154017" y="5328631"/>
            <a:ext cx="3670853" cy="445636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ПРИМ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ІРНЕ ПОЛОЖЕННЯ</a:t>
            </a:r>
          </a:p>
        </p:txBody>
      </p:sp>
      <p:sp>
        <p:nvSpPr>
          <p:cNvPr id="38" name="Google Shape;54;p1">
            <a:extLst>
              <a:ext uri="{FF2B5EF4-FFF2-40B4-BE49-F238E27FC236}">
                <a16:creationId xmlns:a16="http://schemas.microsoft.com/office/drawing/2014/main" id="{4DFBE09B-5DA4-4A77-BB15-0B53C568F5E4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637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551782" y="1031071"/>
            <a:ext cx="99701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ФУНКЦІЇ УПОВНОВАЖЕНОГО З ҐЕНДЕРНИХ ПИТАНЬ – РАДНИКА КЕРІВНИКА ПІДПРИЄМСТВА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DBBB32CE-96AE-4C1C-8BDE-72C4A572972C}"/>
              </a:ext>
            </a:extLst>
          </p:cNvPr>
          <p:cNvSpPr txBox="1"/>
          <p:nvPr/>
        </p:nvSpPr>
        <p:spPr>
          <a:xfrm>
            <a:off x="593594" y="3238328"/>
            <a:ext cx="26664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Основні Завдання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091FF-A555-4896-AE28-0175E0ECDCC7}"/>
              </a:ext>
            </a:extLst>
          </p:cNvPr>
          <p:cNvSpPr txBox="1"/>
          <p:nvPr/>
        </p:nvSpPr>
        <p:spPr>
          <a:xfrm>
            <a:off x="593594" y="3572180"/>
            <a:ext cx="3289563" cy="237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176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Створення умов праці, в яких: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враховуються потреби різних груп жінок і чоловіків,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забезпечується фактична рівність чоловіків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 жінок на робочих місцях (однакові можливості, доступ до можливостей для досягнення рівноцінних результатів),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 допускається дискримінація за ознакою статі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54;p1">
            <a:extLst>
              <a:ext uri="{FF2B5EF4-FFF2-40B4-BE49-F238E27FC236}">
                <a16:creationId xmlns:a16="http://schemas.microsoft.com/office/drawing/2014/main" id="{5B5C9D6B-44EE-4161-BE81-CEC474058115}"/>
              </a:ext>
            </a:extLst>
          </p:cNvPr>
          <p:cNvSpPr txBox="1"/>
          <p:nvPr/>
        </p:nvSpPr>
        <p:spPr>
          <a:xfrm>
            <a:off x="4232145" y="3238328"/>
            <a:ext cx="260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Права: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Google Shape;253;p7">
            <a:extLst>
              <a:ext uri="{FF2B5EF4-FFF2-40B4-BE49-F238E27FC236}">
                <a16:creationId xmlns:a16="http://schemas.microsoft.com/office/drawing/2014/main" id="{57C8378E-42D6-460D-882B-5D68E4C99091}"/>
              </a:ext>
            </a:extLst>
          </p:cNvPr>
          <p:cNvSpPr txBox="1"/>
          <p:nvPr/>
        </p:nvSpPr>
        <p:spPr>
          <a:xfrm>
            <a:off x="4232144" y="3572180"/>
            <a:ext cx="3586637" cy="160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Готувати запити та отримувати інформацію, документи та матеріали для виконання завдань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Моніторинг призначення на посади та участь у роботі дорадчих органів, нарадах, засіданнях робочих груп, навчальних заходах і заходах з обміну досвідом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9925ECB5-AABD-4C3F-A097-359989DE2F2B}"/>
              </a:ext>
            </a:extLst>
          </p:cNvPr>
          <p:cNvSpPr txBox="1"/>
          <p:nvPr/>
        </p:nvSpPr>
        <p:spPr>
          <a:xfrm>
            <a:off x="8230989" y="3221441"/>
            <a:ext cx="33878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Організація Діяльності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253;p7">
            <a:extLst>
              <a:ext uri="{FF2B5EF4-FFF2-40B4-BE49-F238E27FC236}">
                <a16:creationId xmlns:a16="http://schemas.microsoft.com/office/drawing/2014/main" id="{61629769-E9C7-4813-BF91-7247238635F3}"/>
              </a:ext>
            </a:extLst>
          </p:cNvPr>
          <p:cNvSpPr txBox="1"/>
          <p:nvPr/>
        </p:nvSpPr>
        <p:spPr>
          <a:xfrm>
            <a:off x="8222705" y="3572179"/>
            <a:ext cx="3387855" cy="237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Взаємодія з органами виконавчої влади, органами місцевого самоврядування, Експертною радою з питань запобігання та протидії дискримінації, центрами з надання безоплатної вторинної правової допомоги, </a:t>
            </a:r>
            <a:r>
              <a:rPr lang="uk-UA" sz="1200" b="0" i="0" u="none" strike="noStrike" cap="none" dirty="0" err="1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кол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-центром з питань запобігання та протидії насильству, а також з громадськими об'єднанням</a:t>
            </a:r>
            <a:r>
              <a:rPr lang="uk-UA" sz="1200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и</a:t>
            </a:r>
            <a:endParaRPr lang="uk-UA" sz="1200" b="0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Організаційне і технічне забезпечення проводиться у порядку, визначеному керівником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4EA6C699-3763-4ABB-AF9D-45AE6264FDA4}"/>
              </a:ext>
            </a:extLst>
          </p:cNvPr>
          <p:cNvSpPr txBox="1"/>
          <p:nvPr/>
        </p:nvSpPr>
        <p:spPr>
          <a:xfrm>
            <a:off x="4232147" y="5113515"/>
            <a:ext cx="260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Обов’язок: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Google Shape;253;p7">
            <a:extLst>
              <a:ext uri="{FF2B5EF4-FFF2-40B4-BE49-F238E27FC236}">
                <a16:creationId xmlns:a16="http://schemas.microsoft.com/office/drawing/2014/main" id="{6EA9578B-2E2F-4916-A617-9A1A081ADB4C}"/>
              </a:ext>
            </a:extLst>
          </p:cNvPr>
          <p:cNvSpPr txBox="1"/>
          <p:nvPr/>
        </p:nvSpPr>
        <p:spPr>
          <a:xfrm>
            <a:off x="4232146" y="5447367"/>
            <a:ext cx="2990290" cy="57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Arial"/>
              <a:buChar char="•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Готувати запити та отримувати інформацію, документи та матеріали для виконання завдань</a:t>
            </a:r>
            <a:endParaRPr lang="uk-UA" sz="12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36F8884-C317-46F3-AAB3-5EFF7716D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66866"/>
              </p:ext>
            </p:extLst>
          </p:nvPr>
        </p:nvGraphicFramePr>
        <p:xfrm>
          <a:off x="465516" y="2109008"/>
          <a:ext cx="786813" cy="105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6" imgW="2869560" imgH="3834720" progId="">
                  <p:embed/>
                </p:oleObj>
              </mc:Choice>
              <mc:Fallback>
                <p:oleObj r:id="rId6" imgW="2869560" imgH="3834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516" y="2109008"/>
                        <a:ext cx="786813" cy="1051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29A4DE-233F-4578-898D-A632B37DE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28696"/>
              </p:ext>
            </p:extLst>
          </p:nvPr>
        </p:nvGraphicFramePr>
        <p:xfrm>
          <a:off x="4150016" y="2109008"/>
          <a:ext cx="949917" cy="101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8" imgW="3326760" imgH="3567960" progId="">
                  <p:embed/>
                </p:oleObj>
              </mc:Choice>
              <mc:Fallback>
                <p:oleObj r:id="rId8" imgW="3326760" imgH="3567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0016" y="2109008"/>
                        <a:ext cx="949917" cy="101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B32BD4B-56F6-4782-AAA8-0FC41A19B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46683"/>
              </p:ext>
            </p:extLst>
          </p:nvPr>
        </p:nvGraphicFramePr>
        <p:xfrm>
          <a:off x="8115092" y="2072259"/>
          <a:ext cx="1119999" cy="104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10" imgW="4266360" imgH="3974400" progId="">
                  <p:embed/>
                </p:oleObj>
              </mc:Choice>
              <mc:Fallback>
                <p:oleObj r:id="rId10" imgW="4266360" imgH="3974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15092" y="2072259"/>
                        <a:ext cx="1119999" cy="104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29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0E2FD-F3E7-42FA-8BDD-89C8709AA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194" y="971179"/>
            <a:ext cx="2922650" cy="7993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5BFF2-5DDF-4FC3-90EB-BCDC9B77C5FD}"/>
              </a:ext>
            </a:extLst>
          </p:cNvPr>
          <p:cNvSpPr/>
          <p:nvPr/>
        </p:nvSpPr>
        <p:spPr>
          <a:xfrm>
            <a:off x="0" y="4770783"/>
            <a:ext cx="12192000" cy="1457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Google Shape;54;p1">
            <a:hlinkClick r:id="rId6"/>
            <a:extLst>
              <a:ext uri="{FF2B5EF4-FFF2-40B4-BE49-F238E27FC236}">
                <a16:creationId xmlns:a16="http://schemas.microsoft.com/office/drawing/2014/main" id="{6EE77577-85B8-4D21-BA4C-253A351BD194}"/>
              </a:ext>
            </a:extLst>
          </p:cNvPr>
          <p:cNvSpPr txBox="1"/>
          <p:nvPr/>
        </p:nvSpPr>
        <p:spPr>
          <a:xfrm>
            <a:off x="3694906" y="5087345"/>
            <a:ext cx="2301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en-US" sz="1800" i="0" u="none" strike="noStrike" cap="none" spc="50" dirty="0">
                <a:solidFill>
                  <a:srgbClr val="0070C0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www.msp.gov.ua</a:t>
            </a:r>
            <a:endParaRPr lang="uk-UA" sz="18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" name="Google Shape;54;p1">
            <a:hlinkClick r:id="rId7"/>
            <a:extLst>
              <a:ext uri="{FF2B5EF4-FFF2-40B4-BE49-F238E27FC236}">
                <a16:creationId xmlns:a16="http://schemas.microsoft.com/office/drawing/2014/main" id="{50B910C5-3BB6-4211-8B7D-8621CA6F7E83}"/>
              </a:ext>
            </a:extLst>
          </p:cNvPr>
          <p:cNvSpPr txBox="1"/>
          <p:nvPr/>
        </p:nvSpPr>
        <p:spPr>
          <a:xfrm>
            <a:off x="3694905" y="5618799"/>
            <a:ext cx="23017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en-US" sz="1800" i="0" u="none" strike="noStrike" cap="none" spc="50" dirty="0">
                <a:solidFill>
                  <a:srgbClr val="0070C0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info@mlsp.gov.ua</a:t>
            </a:r>
            <a:endParaRPr lang="uk-UA" sz="18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7" name="Google Shape;54;p1">
            <a:extLst>
              <a:ext uri="{FF2B5EF4-FFF2-40B4-BE49-F238E27FC236}">
                <a16:creationId xmlns:a16="http://schemas.microsoft.com/office/drawing/2014/main" id="{F29921EC-E56A-4AE5-A593-F9F843344B37}"/>
              </a:ext>
            </a:extLst>
          </p:cNvPr>
          <p:cNvSpPr txBox="1"/>
          <p:nvPr/>
        </p:nvSpPr>
        <p:spPr>
          <a:xfrm>
            <a:off x="799311" y="5080720"/>
            <a:ext cx="26396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1800" i="0" u="none" strike="noStrike" cap="none" spc="50" dirty="0">
                <a:solidFill>
                  <a:srgbClr val="0070C0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+38 044 289 86 22</a:t>
            </a:r>
            <a:endParaRPr lang="uk-UA" sz="18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462C392F-98C4-45B8-9C00-C13B1BE19F89}"/>
              </a:ext>
            </a:extLst>
          </p:cNvPr>
          <p:cNvSpPr txBox="1"/>
          <p:nvPr/>
        </p:nvSpPr>
        <p:spPr>
          <a:xfrm>
            <a:off x="799310" y="5612174"/>
            <a:ext cx="26396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1800" i="0" u="none" strike="noStrike" cap="none" spc="50" dirty="0">
                <a:solidFill>
                  <a:srgbClr val="0070C0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+38 044 289 70 60</a:t>
            </a:r>
            <a:endParaRPr lang="uk-UA" sz="18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" name="Рисунок 1">
            <a:hlinkClick r:id="rId8"/>
            <a:extLst>
              <a:ext uri="{FF2B5EF4-FFF2-40B4-BE49-F238E27FC236}">
                <a16:creationId xmlns:a16="http://schemas.microsoft.com/office/drawing/2014/main" id="{9BD1B379-AF01-4315-8C92-5160BE409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1426" y="5135744"/>
            <a:ext cx="657750" cy="657750"/>
          </a:xfrm>
          <a:prstGeom prst="rect">
            <a:avLst/>
          </a:prstGeom>
        </p:spPr>
      </p:pic>
      <p:pic>
        <p:nvPicPr>
          <p:cNvPr id="5" name="Рисунок 4">
            <a:hlinkClick r:id="rId11"/>
            <a:extLst>
              <a:ext uri="{FF2B5EF4-FFF2-40B4-BE49-F238E27FC236}">
                <a16:creationId xmlns:a16="http://schemas.microsoft.com/office/drawing/2014/main" id="{CB212787-3335-42E9-A50D-3878793BF8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9804" y="5135744"/>
            <a:ext cx="657750" cy="657750"/>
          </a:xfrm>
          <a:prstGeom prst="rect">
            <a:avLst/>
          </a:prstGeom>
        </p:spPr>
      </p:pic>
      <p:pic>
        <p:nvPicPr>
          <p:cNvPr id="10" name="Рисунок 9">
            <a:hlinkClick r:id="rId14"/>
            <a:extLst>
              <a:ext uri="{FF2B5EF4-FFF2-40B4-BE49-F238E27FC236}">
                <a16:creationId xmlns:a16="http://schemas.microsoft.com/office/drawing/2014/main" id="{43F58549-144F-4081-9672-2736DF11CC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58182" y="5135744"/>
            <a:ext cx="657750" cy="657750"/>
          </a:xfrm>
          <a:prstGeom prst="rect">
            <a:avLst/>
          </a:prstGeom>
        </p:spPr>
      </p:pic>
      <p:pic>
        <p:nvPicPr>
          <p:cNvPr id="11" name="Рисунок 10">
            <a:hlinkClick r:id="rId17"/>
            <a:extLst>
              <a:ext uri="{FF2B5EF4-FFF2-40B4-BE49-F238E27FC236}">
                <a16:creationId xmlns:a16="http://schemas.microsoft.com/office/drawing/2014/main" id="{8E2E19B9-AFD4-4484-B6A6-0D3E3EC647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96561" y="5135744"/>
            <a:ext cx="657750" cy="657750"/>
          </a:xfrm>
          <a:prstGeom prst="rect">
            <a:avLst/>
          </a:prstGeom>
        </p:spPr>
      </p:pic>
      <p:pic>
        <p:nvPicPr>
          <p:cNvPr id="12" name="Рисунок 11">
            <a:hlinkClick r:id="rId20"/>
            <a:extLst>
              <a:ext uri="{FF2B5EF4-FFF2-40B4-BE49-F238E27FC236}">
                <a16:creationId xmlns:a16="http://schemas.microsoft.com/office/drawing/2014/main" id="{66125309-23EB-4234-A73C-060149646B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34939" y="5135744"/>
            <a:ext cx="657750" cy="6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9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3736-86DE-4868-8D43-49B89CE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4"/>
            <a:ext cx="1446874" cy="395703"/>
          </a:xfrm>
          <a:prstGeom prst="rect">
            <a:avLst/>
          </a:prstGeom>
        </p:spPr>
      </p:pic>
      <p:sp>
        <p:nvSpPr>
          <p:cNvPr id="23" name="Google Shape;54;p1">
            <a:extLst>
              <a:ext uri="{FF2B5EF4-FFF2-40B4-BE49-F238E27FC236}">
                <a16:creationId xmlns:a16="http://schemas.microsoft.com/office/drawing/2014/main" id="{DEF0C2DD-3445-4889-A559-283F623AA263}"/>
              </a:ext>
            </a:extLst>
          </p:cNvPr>
          <p:cNvSpPr txBox="1"/>
          <p:nvPr/>
        </p:nvSpPr>
        <p:spPr>
          <a:xfrm>
            <a:off x="3115990" y="3844387"/>
            <a:ext cx="677013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8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28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Google Shape;54;p1">
            <a:extLst>
              <a:ext uri="{FF2B5EF4-FFF2-40B4-BE49-F238E27FC236}">
                <a16:creationId xmlns:a16="http://schemas.microsoft.com/office/drawing/2014/main" id="{497749B1-9163-4EA8-BF36-3FC1422841EF}"/>
              </a:ext>
            </a:extLst>
          </p:cNvPr>
          <p:cNvSpPr txBox="1"/>
          <p:nvPr/>
        </p:nvSpPr>
        <p:spPr>
          <a:xfrm>
            <a:off x="1567216" y="2902521"/>
            <a:ext cx="1083219" cy="36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ru-RU" sz="23900" b="1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1</a:t>
            </a:r>
            <a:endParaRPr lang="uk-UA" sz="23900" b="1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22521F7-9626-4BCC-890E-444851DD334E}"/>
              </a:ext>
            </a:extLst>
          </p:cNvPr>
          <p:cNvSpPr/>
          <p:nvPr/>
        </p:nvSpPr>
        <p:spPr>
          <a:xfrm>
            <a:off x="3154017" y="5328631"/>
            <a:ext cx="8005049" cy="445636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ЗА ОЗНАКОЮ СТАТІ У СОЦІАЛЬНО-ТРУДОВИХ ВІДНОСИНАХ</a:t>
            </a:r>
            <a:endParaRPr lang="uk-UA" sz="18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Google Shape;54;p1">
            <a:extLst>
              <a:ext uri="{FF2B5EF4-FFF2-40B4-BE49-F238E27FC236}">
                <a16:creationId xmlns:a16="http://schemas.microsoft.com/office/drawing/2014/main" id="{4DFBE09B-5DA4-4A77-BB15-0B53C568F5E4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389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9C3736-86DE-4868-8D43-49B89CE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4"/>
            <a:ext cx="1446874" cy="395703"/>
          </a:xfrm>
          <a:prstGeom prst="rect">
            <a:avLst/>
          </a:prstGeom>
        </p:spPr>
      </p:pic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D08E299-E531-46B2-B2CD-AE6D7B18A014}"/>
              </a:ext>
            </a:extLst>
          </p:cNvPr>
          <p:cNvSpPr txBox="1"/>
          <p:nvPr/>
        </p:nvSpPr>
        <p:spPr>
          <a:xfrm>
            <a:off x="602038" y="2438401"/>
            <a:ext cx="10269139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                                                                          У СФЕРІ ПРАЦІ ВИМАГАЄ ДОТРИМАННЯ ПРИНЦИПУ НЕДИСКРИМІНАЦІЇ:</a:t>
            </a: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свобод </a:t>
            </a: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рівність перед законом</a:t>
            </a: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повага до гідності кожної людини</a:t>
            </a: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b="0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рівні можливості</a:t>
            </a:r>
            <a:endParaRPr lang="uk-UA" sz="22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5E53A2-A4B3-4BFA-9F76-034DE0579412}"/>
              </a:ext>
            </a:extLst>
          </p:cNvPr>
          <p:cNvSpPr/>
          <p:nvPr/>
        </p:nvSpPr>
        <p:spPr>
          <a:xfrm>
            <a:off x="631622" y="2456314"/>
            <a:ext cx="6776712" cy="363086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ЗАБЕЗПЕЧЕННЯ ГЕНДЕРНОЇ РІВНОСТІ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5988BF-B402-4355-9799-7A471FA87ED4}"/>
              </a:ext>
            </a:extLst>
          </p:cNvPr>
          <p:cNvSpPr/>
          <p:nvPr/>
        </p:nvSpPr>
        <p:spPr>
          <a:xfrm>
            <a:off x="631622" y="4997450"/>
            <a:ext cx="6556578" cy="13398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rtlCol="0" anchor="ctr"/>
          <a:lstStyle/>
          <a:p>
            <a:r>
              <a:rPr lang="uk-UA" sz="2200" dirty="0">
                <a:solidFill>
                  <a:schemeClr val="bg1"/>
                </a:solidFill>
                <a:latin typeface="Montserrat" panose="00000500000000000000" pitchFamily="2" charset="-52"/>
              </a:rPr>
              <a:t>Дискримінація порушує права людини </a:t>
            </a:r>
            <a:br>
              <a:rPr lang="uk-UA" sz="22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uk-UA" sz="2200" dirty="0">
                <a:solidFill>
                  <a:schemeClr val="bg1"/>
                </a:solidFill>
                <a:latin typeface="Montserrat" panose="00000500000000000000" pitchFamily="2" charset="-52"/>
              </a:rPr>
              <a:t>та спричиняє конфліктні ситуації на підприємствах, установах, організаціях</a:t>
            </a:r>
          </a:p>
        </p:txBody>
      </p:sp>
      <p:sp>
        <p:nvSpPr>
          <p:cNvPr id="13" name="Google Shape;54;p1">
            <a:extLst>
              <a:ext uri="{FF2B5EF4-FFF2-40B4-BE49-F238E27FC236}">
                <a16:creationId xmlns:a16="http://schemas.microsoft.com/office/drawing/2014/main" id="{351B9A19-5A7C-4C7D-9576-DB2C67A257AE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226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EE0E28-D51D-4E7E-BB77-68DE7948B94B}"/>
              </a:ext>
            </a:extLst>
          </p:cNvPr>
          <p:cNvSpPr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rgbClr val="00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3" name="Google Shape;54;p1">
            <a:extLst>
              <a:ext uri="{FF2B5EF4-FFF2-40B4-BE49-F238E27FC236}">
                <a16:creationId xmlns:a16="http://schemas.microsoft.com/office/drawing/2014/main" id="{DC7B05C1-7AC2-471C-BF0F-FDB1D15F4484}"/>
              </a:ext>
            </a:extLst>
          </p:cNvPr>
          <p:cNvSpPr txBox="1"/>
          <p:nvPr/>
        </p:nvSpPr>
        <p:spPr>
          <a:xfrm>
            <a:off x="6460508" y="1123951"/>
            <a:ext cx="4137642" cy="5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МОЖЛИВІ НАСЛІДКИ:</a:t>
            </a:r>
            <a:endParaRPr lang="uk-UA" sz="22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4" name="Google Shape;54;p1">
            <a:extLst>
              <a:ext uri="{FF2B5EF4-FFF2-40B4-BE49-F238E27FC236}">
                <a16:creationId xmlns:a16="http://schemas.microsoft.com/office/drawing/2014/main" id="{C1321BE0-0D95-4EE8-9128-5851644685B9}"/>
              </a:ext>
            </a:extLst>
          </p:cNvPr>
          <p:cNvSpPr txBox="1"/>
          <p:nvPr/>
        </p:nvSpPr>
        <p:spPr>
          <a:xfrm>
            <a:off x="6470134" y="185651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Google Shape;54;p1">
            <a:extLst>
              <a:ext uri="{FF2B5EF4-FFF2-40B4-BE49-F238E27FC236}">
                <a16:creationId xmlns:a16="http://schemas.microsoft.com/office/drawing/2014/main" id="{AE0FC68A-E170-4486-8D34-A565DE38FE6E}"/>
              </a:ext>
            </a:extLst>
          </p:cNvPr>
          <p:cNvSpPr txBox="1"/>
          <p:nvPr/>
        </p:nvSpPr>
        <p:spPr>
          <a:xfrm>
            <a:off x="6470134" y="2237939"/>
            <a:ext cx="23055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Професійна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гендерна сегрегація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A9DB6843-80A1-4ED2-BE31-895F31D8978E}"/>
              </a:ext>
            </a:extLst>
          </p:cNvPr>
          <p:cNvSpPr txBox="1"/>
          <p:nvPr/>
        </p:nvSpPr>
        <p:spPr>
          <a:xfrm>
            <a:off x="9327634" y="185651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2D6ADB06-A2A5-494C-B457-2B84AB4106F3}"/>
              </a:ext>
            </a:extLst>
          </p:cNvPr>
          <p:cNvSpPr txBox="1"/>
          <p:nvPr/>
        </p:nvSpPr>
        <p:spPr>
          <a:xfrm>
            <a:off x="9327634" y="2237939"/>
            <a:ext cx="23055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Розрив в оплаті праці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жінок та чоловіків</a:t>
            </a:r>
            <a:endParaRPr lang="uk-UA" spc="5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8" name="Google Shape;54;p1">
            <a:extLst>
              <a:ext uri="{FF2B5EF4-FFF2-40B4-BE49-F238E27FC236}">
                <a16:creationId xmlns:a16="http://schemas.microsoft.com/office/drawing/2014/main" id="{3FC38A63-73E6-4B46-99F8-BB68FC3FC61E}"/>
              </a:ext>
            </a:extLst>
          </p:cNvPr>
          <p:cNvSpPr txBox="1"/>
          <p:nvPr/>
        </p:nvSpPr>
        <p:spPr>
          <a:xfrm>
            <a:off x="6476484" y="311381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en-US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3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3FAA5A0A-8558-410A-841C-E1CB84CB9281}"/>
              </a:ext>
            </a:extLst>
          </p:cNvPr>
          <p:cNvSpPr txBox="1"/>
          <p:nvPr/>
        </p:nvSpPr>
        <p:spPr>
          <a:xfrm>
            <a:off x="6476484" y="3495239"/>
            <a:ext cx="23055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Упереджене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ставлення до жінок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0" name="Google Shape;54;p1">
            <a:extLst>
              <a:ext uri="{FF2B5EF4-FFF2-40B4-BE49-F238E27FC236}">
                <a16:creationId xmlns:a16="http://schemas.microsoft.com/office/drawing/2014/main" id="{2038E90B-3785-4061-83CC-30B282B6B565}"/>
              </a:ext>
            </a:extLst>
          </p:cNvPr>
          <p:cNvSpPr txBox="1"/>
          <p:nvPr/>
        </p:nvSpPr>
        <p:spPr>
          <a:xfrm>
            <a:off x="9333984" y="311381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en-US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4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Google Shape;54;p1">
            <a:extLst>
              <a:ext uri="{FF2B5EF4-FFF2-40B4-BE49-F238E27FC236}">
                <a16:creationId xmlns:a16="http://schemas.microsoft.com/office/drawing/2014/main" id="{A7C06952-9318-49EB-ACE0-7E79C68E5974}"/>
              </a:ext>
            </a:extLst>
          </p:cNvPr>
          <p:cNvSpPr txBox="1"/>
          <p:nvPr/>
        </p:nvSpPr>
        <p:spPr>
          <a:xfrm>
            <a:off x="9333984" y="3495239"/>
            <a:ext cx="23055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Обмеження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трудових прав жінок</a:t>
            </a:r>
            <a:endParaRPr lang="uk-UA" spc="5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4" name="Google Shape;54;p1">
            <a:extLst>
              <a:ext uri="{FF2B5EF4-FFF2-40B4-BE49-F238E27FC236}">
                <a16:creationId xmlns:a16="http://schemas.microsoft.com/office/drawing/2014/main" id="{078FA698-0203-43B3-8A0F-D44B831A642C}"/>
              </a:ext>
            </a:extLst>
          </p:cNvPr>
          <p:cNvSpPr txBox="1"/>
          <p:nvPr/>
        </p:nvSpPr>
        <p:spPr>
          <a:xfrm>
            <a:off x="6482834" y="450446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-RU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5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Google Shape;54;p1">
            <a:extLst>
              <a:ext uri="{FF2B5EF4-FFF2-40B4-BE49-F238E27FC236}">
                <a16:creationId xmlns:a16="http://schemas.microsoft.com/office/drawing/2014/main" id="{7189D3C1-F563-4C1D-9036-C1CAE336CF08}"/>
              </a:ext>
            </a:extLst>
          </p:cNvPr>
          <p:cNvSpPr txBox="1"/>
          <p:nvPr/>
        </p:nvSpPr>
        <p:spPr>
          <a:xfrm>
            <a:off x="6482834" y="4885889"/>
            <a:ext cx="23055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Обмеження прав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у зв'язку з сімейними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обов'язками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Google Shape;54;p1">
            <a:extLst>
              <a:ext uri="{FF2B5EF4-FFF2-40B4-BE49-F238E27FC236}">
                <a16:creationId xmlns:a16="http://schemas.microsoft.com/office/drawing/2014/main" id="{099E7BDF-E2F0-4DEC-8DC3-D1D554F4A694}"/>
              </a:ext>
            </a:extLst>
          </p:cNvPr>
          <p:cNvSpPr txBox="1"/>
          <p:nvPr/>
        </p:nvSpPr>
        <p:spPr>
          <a:xfrm>
            <a:off x="9340334" y="4504462"/>
            <a:ext cx="4132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</a:t>
            </a:r>
            <a:r>
              <a:rPr lang="ru-RU" sz="2000" b="0" i="0" u="none" strike="noStrike" cap="none" spc="50" dirty="0">
                <a:solidFill>
                  <a:srgbClr val="FDD6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6</a:t>
            </a:r>
            <a:endParaRPr lang="uk-UA" sz="2000" spc="50" dirty="0">
              <a:solidFill>
                <a:srgbClr val="FDD600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Google Shape;54;p1">
            <a:extLst>
              <a:ext uri="{FF2B5EF4-FFF2-40B4-BE49-F238E27FC236}">
                <a16:creationId xmlns:a16="http://schemas.microsoft.com/office/drawing/2014/main" id="{B66DEE1B-4AC0-40D8-960A-0B6E8E8ACFF8}"/>
              </a:ext>
            </a:extLst>
          </p:cNvPr>
          <p:cNvSpPr txBox="1"/>
          <p:nvPr/>
        </p:nvSpPr>
        <p:spPr>
          <a:xfrm>
            <a:off x="9340334" y="4885889"/>
            <a:ext cx="230556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Обмеження доступу до навчання та підвищення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i="0" u="none" strike="noStrike" cap="none" spc="50" dirty="0">
                <a:solidFill>
                  <a:schemeClr val="bg1"/>
                </a:solidFill>
                <a:latin typeface="Montserrat Medium" panose="00000600000000000000" pitchFamily="2" charset="-52"/>
                <a:ea typeface="Montserrat SemiBold"/>
                <a:cs typeface="Montserrat SemiBold"/>
                <a:sym typeface="Montserrat SemiBold"/>
              </a:rPr>
              <a:t>кваліфікації</a:t>
            </a:r>
            <a:endParaRPr lang="uk-UA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8" name="Google Shape;54;p1">
            <a:extLst>
              <a:ext uri="{FF2B5EF4-FFF2-40B4-BE49-F238E27FC236}">
                <a16:creationId xmlns:a16="http://schemas.microsoft.com/office/drawing/2014/main" id="{590F2788-A0E7-4836-88DF-3F0F27A13F5E}"/>
              </a:ext>
            </a:extLst>
          </p:cNvPr>
          <p:cNvSpPr txBox="1"/>
          <p:nvPr/>
        </p:nvSpPr>
        <p:spPr>
          <a:xfrm>
            <a:off x="593594" y="1123951"/>
            <a:ext cx="4638806" cy="5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ПРОЯВИ ДИСКРИМІНАЦІЇ: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9" name="Google Shape;253;p7">
            <a:extLst>
              <a:ext uri="{FF2B5EF4-FFF2-40B4-BE49-F238E27FC236}">
                <a16:creationId xmlns:a16="http://schemas.microsoft.com/office/drawing/2014/main" id="{2F65E605-4D0D-4EF4-A2F5-EEE48B36B309}"/>
              </a:ext>
            </a:extLst>
          </p:cNvPr>
          <p:cNvSpPr txBox="1"/>
          <p:nvPr/>
        </p:nvSpPr>
        <p:spPr>
          <a:xfrm>
            <a:off x="593596" y="1743868"/>
            <a:ext cx="4290638" cy="3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нерівний доступ до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професійного навчання</a:t>
            </a: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підвищення кваліфікації та перепідготовки та отримання практичного досвіду;</a:t>
            </a: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необґрунтована чи безпідставна диспропорція в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оплаті праці</a:t>
            </a: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та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умовах найму</a:t>
            </a: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неоднакові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умови праці</a:t>
            </a: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та організації робочого часу </a:t>
            </a: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нерівні можливості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кар’єрного зростання</a:t>
            </a: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uk-UA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нерівні можливості отримання </a:t>
            </a:r>
            <a:r>
              <a:rPr lang="uk-UA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компенсацій і допомоги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12A64AE-0BD1-420D-B6B8-6CC80A0A7CF5}"/>
              </a:ext>
            </a:extLst>
          </p:cNvPr>
          <p:cNvSpPr/>
          <p:nvPr/>
        </p:nvSpPr>
        <p:spPr>
          <a:xfrm>
            <a:off x="546099" y="5222658"/>
            <a:ext cx="4419911" cy="116736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r>
              <a:rPr lang="uk-UA" dirty="0">
                <a:solidFill>
                  <a:srgbClr val="0070C0"/>
                </a:solidFill>
                <a:latin typeface="Montserrat" panose="00000500000000000000" pitchFamily="2" charset="-52"/>
              </a:rPr>
              <a:t>Будь-яке розрізнення, недопущення або будь-яка перевага відносно певної роботи, що ґрунтується на її специфічних</a:t>
            </a:r>
          </a:p>
          <a:p>
            <a:r>
              <a:rPr lang="uk-UA" dirty="0">
                <a:solidFill>
                  <a:srgbClr val="0070C0"/>
                </a:solidFill>
                <a:latin typeface="Montserrat" panose="00000500000000000000" pitchFamily="2" charset="-52"/>
              </a:rPr>
              <a:t>вимогах, </a:t>
            </a:r>
            <a:r>
              <a:rPr lang="uk-UA" b="1" dirty="0">
                <a:solidFill>
                  <a:srgbClr val="0070C0"/>
                </a:solidFill>
                <a:latin typeface="Montserrat" panose="00000500000000000000" pitchFamily="2" charset="-52"/>
              </a:rPr>
              <a:t>дискримінацією не вважається</a:t>
            </a:r>
          </a:p>
        </p:txBody>
      </p:sp>
    </p:spTree>
    <p:extLst>
      <p:ext uri="{BB962C8B-B14F-4D97-AF65-F5344CB8AC3E}">
        <p14:creationId xmlns:p14="http://schemas.microsoft.com/office/powerpoint/2010/main" val="342709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28" name="Google Shape;54;p1">
            <a:extLst>
              <a:ext uri="{FF2B5EF4-FFF2-40B4-BE49-F238E27FC236}">
                <a16:creationId xmlns:a16="http://schemas.microsoft.com/office/drawing/2014/main" id="{590F2788-A0E7-4836-88DF-3F0F27A13F5E}"/>
              </a:ext>
            </a:extLst>
          </p:cNvPr>
          <p:cNvSpPr txBox="1"/>
          <p:nvPr/>
        </p:nvSpPr>
        <p:spPr>
          <a:xfrm>
            <a:off x="593594" y="1123951"/>
            <a:ext cx="6498582" cy="5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2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ПРОФЕСІЙНА ГЕНДЕРНА СЕГРЕГАЦІЯ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9" name="Google Shape;253;p7">
            <a:extLst>
              <a:ext uri="{FF2B5EF4-FFF2-40B4-BE49-F238E27FC236}">
                <a16:creationId xmlns:a16="http://schemas.microsoft.com/office/drawing/2014/main" id="{2F65E605-4D0D-4EF4-A2F5-EEE48B36B309}"/>
              </a:ext>
            </a:extLst>
          </p:cNvPr>
          <p:cNvSpPr txBox="1"/>
          <p:nvPr/>
        </p:nvSpPr>
        <p:spPr>
          <a:xfrm>
            <a:off x="2000028" y="2217570"/>
            <a:ext cx="7761250" cy="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ts val="1760"/>
            </a:pPr>
            <a:r>
              <a:rPr lang="uk-UA" sz="2000" i="0" u="none" strike="noStrike" cap="none" dirty="0">
                <a:solidFill>
                  <a:srgbClr val="0070C0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ЖІНКИ І ЧОЛОВІКИ НЕРІВНОМІРНО ПРЕДСТАВЛЕНІ:</a:t>
            </a:r>
          </a:p>
        </p:txBody>
      </p:sp>
      <p:sp>
        <p:nvSpPr>
          <p:cNvPr id="32" name="Google Shape;54;p1">
            <a:extLst>
              <a:ext uri="{FF2B5EF4-FFF2-40B4-BE49-F238E27FC236}">
                <a16:creationId xmlns:a16="http://schemas.microsoft.com/office/drawing/2014/main" id="{F9C9867C-7863-4EA3-B1C1-0CD167D0BC35}"/>
              </a:ext>
            </a:extLst>
          </p:cNvPr>
          <p:cNvSpPr txBox="1"/>
          <p:nvPr/>
        </p:nvSpPr>
        <p:spPr>
          <a:xfrm>
            <a:off x="1805520" y="3179088"/>
            <a:ext cx="31011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Вертикальна</a:t>
            </a:r>
            <a:b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сегрегація</a:t>
            </a:r>
            <a:endParaRPr lang="uk-UA" sz="24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3" name="Google Shape;253;p7">
            <a:extLst>
              <a:ext uri="{FF2B5EF4-FFF2-40B4-BE49-F238E27FC236}">
                <a16:creationId xmlns:a16="http://schemas.microsoft.com/office/drawing/2014/main" id="{CCF0F867-6306-4BB2-B6F7-9759B36C32C5}"/>
              </a:ext>
            </a:extLst>
          </p:cNvPr>
          <p:cNvSpPr txBox="1"/>
          <p:nvPr/>
        </p:nvSpPr>
        <p:spPr>
          <a:xfrm>
            <a:off x="1805522" y="4142489"/>
            <a:ext cx="3539789" cy="13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ts val="1760"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різних рівнях у межах однієї професії чи одного виду економічної діяльності </a:t>
            </a:r>
            <a:b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(«скляна стеля»)</a:t>
            </a:r>
            <a:endParaRPr lang="uk-UA" sz="18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253;p7">
            <a:extLst>
              <a:ext uri="{FF2B5EF4-FFF2-40B4-BE49-F238E27FC236}">
                <a16:creationId xmlns:a16="http://schemas.microsoft.com/office/drawing/2014/main" id="{61BC4CBC-F4C1-48F3-95C7-679ED89FA25C}"/>
              </a:ext>
            </a:extLst>
          </p:cNvPr>
          <p:cNvSpPr txBox="1"/>
          <p:nvPr/>
        </p:nvSpPr>
        <p:spPr>
          <a:xfrm>
            <a:off x="6847948" y="4140061"/>
            <a:ext cx="3539789" cy="13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ts val="1760"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різних професіях, які, відповідно, отримують назви «жіночих» і «чоловічих»</a:t>
            </a:r>
            <a:b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8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(«скляні стіни»)</a:t>
            </a:r>
            <a:endParaRPr lang="uk-UA" sz="18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54;p1">
            <a:extLst>
              <a:ext uri="{FF2B5EF4-FFF2-40B4-BE49-F238E27FC236}">
                <a16:creationId xmlns:a16="http://schemas.microsoft.com/office/drawing/2014/main" id="{E149D665-FE34-4454-886C-16237E791369}"/>
              </a:ext>
            </a:extLst>
          </p:cNvPr>
          <p:cNvSpPr txBox="1"/>
          <p:nvPr/>
        </p:nvSpPr>
        <p:spPr>
          <a:xfrm>
            <a:off x="6853142" y="3179088"/>
            <a:ext cx="31011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Горизонтальна</a:t>
            </a:r>
            <a:b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сегрегація</a:t>
            </a:r>
            <a:endParaRPr lang="uk-UA" sz="24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7B8FAF9-F82C-476D-8DD3-E1EADE043748}"/>
              </a:ext>
            </a:extLst>
          </p:cNvPr>
          <p:cNvCxnSpPr>
            <a:cxnSpLocks/>
          </p:cNvCxnSpPr>
          <p:nvPr/>
        </p:nvCxnSpPr>
        <p:spPr>
          <a:xfrm flipV="1">
            <a:off x="5880653" y="2796208"/>
            <a:ext cx="0" cy="29088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9A50231-7545-4824-B7C5-439CA0391269}"/>
              </a:ext>
            </a:extLst>
          </p:cNvPr>
          <p:cNvGrpSpPr/>
          <p:nvPr/>
        </p:nvGrpSpPr>
        <p:grpSpPr>
          <a:xfrm>
            <a:off x="593594" y="2796208"/>
            <a:ext cx="10902667" cy="2908852"/>
            <a:chOff x="1809905" y="2882346"/>
            <a:chExt cx="8577832" cy="2908852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BCA4673A-EE07-4EA4-AF6B-6906F79DFB83}"/>
                </a:ext>
              </a:extLst>
            </p:cNvPr>
            <p:cNvCxnSpPr/>
            <p:nvPr/>
          </p:nvCxnSpPr>
          <p:spPr>
            <a:xfrm>
              <a:off x="1815548" y="2882346"/>
              <a:ext cx="857218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7C63A69-732E-424A-9E0E-997DCF803494}"/>
                </a:ext>
              </a:extLst>
            </p:cNvPr>
            <p:cNvCxnSpPr/>
            <p:nvPr/>
          </p:nvCxnSpPr>
          <p:spPr>
            <a:xfrm>
              <a:off x="1809905" y="5791198"/>
              <a:ext cx="857218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2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242363"/>
            <a:ext cx="1446877" cy="395703"/>
          </a:xfrm>
          <a:prstGeom prst="rect">
            <a:avLst/>
          </a:prstGeom>
        </p:spPr>
      </p:pic>
      <p:sp>
        <p:nvSpPr>
          <p:cNvPr id="29" name="Google Shape;253;p7">
            <a:extLst>
              <a:ext uri="{FF2B5EF4-FFF2-40B4-BE49-F238E27FC236}">
                <a16:creationId xmlns:a16="http://schemas.microsoft.com/office/drawing/2014/main" id="{2F65E605-4D0D-4EF4-A2F5-EEE48B36B309}"/>
              </a:ext>
            </a:extLst>
          </p:cNvPr>
          <p:cNvSpPr txBox="1"/>
          <p:nvPr/>
        </p:nvSpPr>
        <p:spPr>
          <a:xfrm>
            <a:off x="1649573" y="1522345"/>
            <a:ext cx="4055488" cy="96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Частими є ситуації, коли в оголошеннях про вакансії прямо чи опосередковано вказується бажана стать працівника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Як правило, більшість робочих місць і вакансій, розрахованих на жінок, належать до сфери обслуговування та передбачають низьку оплату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448E2-2819-487E-B71A-46D235F5AB28}"/>
              </a:ext>
            </a:extLst>
          </p:cNvPr>
          <p:cNvSpPr/>
          <p:nvPr/>
        </p:nvSpPr>
        <p:spPr>
          <a:xfrm>
            <a:off x="0" y="775255"/>
            <a:ext cx="12192000" cy="488917"/>
          </a:xfrm>
          <a:prstGeom prst="rect">
            <a:avLst/>
          </a:prstGeom>
          <a:solidFill>
            <a:srgbClr val="00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47892BCE-B0A9-4765-B9A9-C4BE70FF8B5E}"/>
              </a:ext>
            </a:extLst>
          </p:cNvPr>
          <p:cNvSpPr txBox="1"/>
          <p:nvPr/>
        </p:nvSpPr>
        <p:spPr>
          <a:xfrm>
            <a:off x="6460508" y="345487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54;p1">
            <a:extLst>
              <a:ext uri="{FF2B5EF4-FFF2-40B4-BE49-F238E27FC236}">
                <a16:creationId xmlns:a16="http://schemas.microsoft.com/office/drawing/2014/main" id="{8DC4F723-36D7-4463-A27B-490CC1E25D41}"/>
              </a:ext>
            </a:extLst>
          </p:cNvPr>
          <p:cNvSpPr txBox="1"/>
          <p:nvPr/>
        </p:nvSpPr>
        <p:spPr>
          <a:xfrm>
            <a:off x="308676" y="850306"/>
            <a:ext cx="19309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ТИПИ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ДИСКРИМІНАЦІЇ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3" name="Google Shape;54;p1">
            <a:extLst>
              <a:ext uri="{FF2B5EF4-FFF2-40B4-BE49-F238E27FC236}">
                <a16:creationId xmlns:a16="http://schemas.microsoft.com/office/drawing/2014/main" id="{8BBE62E8-443F-4264-B8E1-A2A598419BB7}"/>
              </a:ext>
            </a:extLst>
          </p:cNvPr>
          <p:cNvSpPr txBox="1"/>
          <p:nvPr/>
        </p:nvSpPr>
        <p:spPr>
          <a:xfrm>
            <a:off x="1888944" y="857591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СТИСЛИЙ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ОПИС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4" name="Google Shape;54;p1">
            <a:extLst>
              <a:ext uri="{FF2B5EF4-FFF2-40B4-BE49-F238E27FC236}">
                <a16:creationId xmlns:a16="http://schemas.microsoft.com/office/drawing/2014/main" id="{43675ABE-02F6-4933-A5DE-917920AC52BF}"/>
              </a:ext>
            </a:extLst>
          </p:cNvPr>
          <p:cNvSpPr txBox="1"/>
          <p:nvPr/>
        </p:nvSpPr>
        <p:spPr>
          <a:xfrm>
            <a:off x="6810797" y="850305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ПРИКЛАД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ВИПАДКУ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5" name="Google Shape;54;p1">
            <a:extLst>
              <a:ext uri="{FF2B5EF4-FFF2-40B4-BE49-F238E27FC236}">
                <a16:creationId xmlns:a16="http://schemas.microsoft.com/office/drawing/2014/main" id="{7CDEBD92-555A-4B06-9399-BE7F28CE2672}"/>
              </a:ext>
            </a:extLst>
          </p:cNvPr>
          <p:cNvSpPr txBox="1"/>
          <p:nvPr/>
        </p:nvSpPr>
        <p:spPr>
          <a:xfrm>
            <a:off x="9529836" y="857591"/>
            <a:ext cx="20261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ПРАВОВІ НОРМИ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ТА ЗАХОДИ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BE7D8E-ACA8-4C62-8A42-F7F315F99C4F}"/>
              </a:ext>
            </a:extLst>
          </p:cNvPr>
          <p:cNvSpPr/>
          <p:nvPr/>
        </p:nvSpPr>
        <p:spPr>
          <a:xfrm>
            <a:off x="275546" y="1417540"/>
            <a:ext cx="1195445" cy="1753247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Дискриміна-ційні</a:t>
            </a:r>
          </a:p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оголошення про прийом </a:t>
            </a:r>
            <a:b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</a:br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на роботу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0E3A10-490D-442E-A396-F913A75EE4B1}"/>
              </a:ext>
            </a:extLst>
          </p:cNvPr>
          <p:cNvSpPr/>
          <p:nvPr/>
        </p:nvSpPr>
        <p:spPr>
          <a:xfrm>
            <a:off x="1470990" y="1405548"/>
            <a:ext cx="10562896" cy="1765239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5CBF351-390C-47DE-B58B-1CBACC47409E}"/>
              </a:ext>
            </a:extLst>
          </p:cNvPr>
          <p:cNvSpPr/>
          <p:nvPr/>
        </p:nvSpPr>
        <p:spPr>
          <a:xfrm>
            <a:off x="275546" y="3312163"/>
            <a:ext cx="1195446" cy="1728127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За сімейним</a:t>
            </a:r>
          </a:p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станом та сімейними</a:t>
            </a:r>
          </a:p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обов’язками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B87722A-29E5-46B4-9CE8-E8CDEAA4CB7D}"/>
              </a:ext>
            </a:extLst>
          </p:cNvPr>
          <p:cNvSpPr/>
          <p:nvPr/>
        </p:nvSpPr>
        <p:spPr>
          <a:xfrm>
            <a:off x="1464003" y="3307666"/>
            <a:ext cx="10562896" cy="1732625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Google Shape;253;p7">
            <a:extLst>
              <a:ext uri="{FF2B5EF4-FFF2-40B4-BE49-F238E27FC236}">
                <a16:creationId xmlns:a16="http://schemas.microsoft.com/office/drawing/2014/main" id="{7DF31CA6-4A60-4D7C-B6B2-9C6BC9E1015B}"/>
              </a:ext>
            </a:extLst>
          </p:cNvPr>
          <p:cNvSpPr txBox="1"/>
          <p:nvPr/>
        </p:nvSpPr>
        <p:spPr>
          <a:xfrm>
            <a:off x="6798365" y="1507436"/>
            <a:ext cx="2565819" cy="16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Вакансія: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Прибиральниця</a:t>
            </a:r>
          </a:p>
          <a:p>
            <a:pPr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Компанія: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ТОВ, Київ</a:t>
            </a:r>
          </a:p>
          <a:p>
            <a:pPr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Зарплата: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 ₴ 5600</a:t>
            </a:r>
          </a:p>
          <a:p>
            <a:pPr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Стать та вік: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жінка до 55 років, </a:t>
            </a:r>
            <a: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без шкідливих звичок</a:t>
            </a:r>
          </a:p>
          <a:p>
            <a:pPr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Вимоги: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орієнтація на якісну роботу; активність та ініціативність; відповідальність і пунктуальність; досвід роботи (бажано, але не обов’язково)</a:t>
            </a:r>
          </a:p>
        </p:txBody>
      </p:sp>
      <p:sp>
        <p:nvSpPr>
          <p:cNvPr id="47" name="Google Shape;253;p7">
            <a:extLst>
              <a:ext uri="{FF2B5EF4-FFF2-40B4-BE49-F238E27FC236}">
                <a16:creationId xmlns:a16="http://schemas.microsoft.com/office/drawing/2014/main" id="{37910669-7006-4809-8368-260D4873C103}"/>
              </a:ext>
            </a:extLst>
          </p:cNvPr>
          <p:cNvSpPr txBox="1"/>
          <p:nvPr/>
        </p:nvSpPr>
        <p:spPr>
          <a:xfrm>
            <a:off x="6798405" y="3400839"/>
            <a:ext cx="3213612" cy="161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При </a:t>
            </a:r>
            <a:r>
              <a:rPr lang="uk-UA" sz="950" b="1" i="0" u="none" strike="noStrike" cap="none" dirty="0" err="1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наймі</a:t>
            </a: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на роботу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роботодавець: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прямо обумовлює </a:t>
            </a: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бажаний сімейний стан 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майбутньої працівниці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ставить уточнювальні запитання про це </a:t>
            </a:r>
            <a:b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під час співбесіди чи в анкетах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відкрито говорить про великі витрати підприємства на працівниць з огляду на забезпечення гарантованими законодавством виплатами за лікарняними, у зв’язку з вагітністю, пологами, доглядом за дітьми</a:t>
            </a:r>
          </a:p>
        </p:txBody>
      </p:sp>
      <p:sp>
        <p:nvSpPr>
          <p:cNvPr id="48" name="Google Shape;253;p7">
            <a:extLst>
              <a:ext uri="{FF2B5EF4-FFF2-40B4-BE49-F238E27FC236}">
                <a16:creationId xmlns:a16="http://schemas.microsoft.com/office/drawing/2014/main" id="{F54226B1-C244-4B64-A37C-05EB24A65144}"/>
              </a:ext>
            </a:extLst>
          </p:cNvPr>
          <p:cNvSpPr txBox="1"/>
          <p:nvPr/>
        </p:nvSpPr>
        <p:spPr>
          <a:xfrm>
            <a:off x="9529836" y="1502466"/>
            <a:ext cx="2396321" cy="162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Закон України 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«Про зайнятість </a:t>
            </a:r>
            <a: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населення»(Стаття 11) </a:t>
            </a: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забороняє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::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зазначати обмеження щодо віку кандидатів у вакансіях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пропонувати роботу лише жінкам </a:t>
            </a:r>
            <a: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або лише чоловікам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(за винятком специфічної роботи)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висувати вимоги, що надають </a:t>
            </a:r>
            <a: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перевагу одній статі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вимагати надання відомостей </a:t>
            </a:r>
            <a: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 особисте життя</a:t>
            </a:r>
          </a:p>
        </p:txBody>
      </p:sp>
      <p:sp>
        <p:nvSpPr>
          <p:cNvPr id="49" name="Google Shape;253;p7">
            <a:extLst>
              <a:ext uri="{FF2B5EF4-FFF2-40B4-BE49-F238E27FC236}">
                <a16:creationId xmlns:a16="http://schemas.microsoft.com/office/drawing/2014/main" id="{C6535CEB-96BE-45A8-8205-50C945595048}"/>
              </a:ext>
            </a:extLst>
          </p:cNvPr>
          <p:cNvSpPr txBox="1"/>
          <p:nvPr/>
        </p:nvSpPr>
        <p:spPr>
          <a:xfrm>
            <a:off x="1649573" y="3387587"/>
            <a:ext cx="5009644" cy="161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Дискримінація щодо жінок є більш багатосторонньою, ніж щодо чоловіків, тим самим ускладнює їх можливості на ринку праці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При прийомі на роботу поширеною є дискримінація щодо неодружених молодих жінок, а також жінок, які нещодавно уклали шлюб або мають малолітніх дітей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Відрядження та ненормований робочий день роботодавцями часто використовуються як аргументи для обґрунтування дискримінації на основі сімейного стану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Чоловіки зазнають дискримінації за сімейними обов'язками рідше, але санкції можуть бути жорсткішими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8E5F050-F3D7-476D-8DC1-D29547759C93}"/>
              </a:ext>
            </a:extLst>
          </p:cNvPr>
          <p:cNvSpPr/>
          <p:nvPr/>
        </p:nvSpPr>
        <p:spPr>
          <a:xfrm>
            <a:off x="275545" y="5174094"/>
            <a:ext cx="1195445" cy="1513859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За кількома</a:t>
            </a:r>
          </a:p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ознаками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5BABB03-0B59-4E3A-A1A9-5314D8609A1F}"/>
              </a:ext>
            </a:extLst>
          </p:cNvPr>
          <p:cNvSpPr/>
          <p:nvPr/>
        </p:nvSpPr>
        <p:spPr>
          <a:xfrm>
            <a:off x="1464003" y="5174092"/>
            <a:ext cx="10562896" cy="1513861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52" name="Google Shape;253;p7">
            <a:extLst>
              <a:ext uri="{FF2B5EF4-FFF2-40B4-BE49-F238E27FC236}">
                <a16:creationId xmlns:a16="http://schemas.microsoft.com/office/drawing/2014/main" id="{43981376-545C-4C15-B79E-E9908453F9A9}"/>
              </a:ext>
            </a:extLst>
          </p:cNvPr>
          <p:cNvSpPr txBox="1"/>
          <p:nvPr/>
        </p:nvSpPr>
        <p:spPr>
          <a:xfrm>
            <a:off x="1649574" y="5256144"/>
            <a:ext cx="4313906" cy="17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Будь-яке поєднання форм дискримінації осіб за ознаками: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253;p7">
            <a:extLst>
              <a:ext uri="{FF2B5EF4-FFF2-40B4-BE49-F238E27FC236}">
                <a16:creationId xmlns:a16="http://schemas.microsoft.com/office/drawing/2014/main" id="{F2E9116D-A8A9-483F-BB4E-0B268425AD27}"/>
              </a:ext>
            </a:extLst>
          </p:cNvPr>
          <p:cNvSpPr txBox="1"/>
          <p:nvPr/>
        </p:nvSpPr>
        <p:spPr>
          <a:xfrm>
            <a:off x="1674172" y="5444309"/>
            <a:ext cx="2586402" cy="83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раси та кольору шкіри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статі та віку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політичних, релігійних та інших переконань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етнічного та соціального походження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253;p7">
            <a:extLst>
              <a:ext uri="{FF2B5EF4-FFF2-40B4-BE49-F238E27FC236}">
                <a16:creationId xmlns:a16="http://schemas.microsoft.com/office/drawing/2014/main" id="{A31E9464-C891-4B36-846B-F92CA9FBB8CF}"/>
              </a:ext>
            </a:extLst>
          </p:cNvPr>
          <p:cNvSpPr txBox="1"/>
          <p:nvPr/>
        </p:nvSpPr>
        <p:spPr>
          <a:xfrm>
            <a:off x="4372400" y="5448601"/>
            <a:ext cx="215429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інвалідності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громадянства та місця проживання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сімейного та майнового стану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мовними ознаками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253;p7">
            <a:extLst>
              <a:ext uri="{FF2B5EF4-FFF2-40B4-BE49-F238E27FC236}">
                <a16:creationId xmlns:a16="http://schemas.microsoft.com/office/drawing/2014/main" id="{FE4D66CA-652B-4520-A540-41A223B002BA}"/>
              </a:ext>
            </a:extLst>
          </p:cNvPr>
          <p:cNvSpPr txBox="1"/>
          <p:nvPr/>
        </p:nvSpPr>
        <p:spPr>
          <a:xfrm>
            <a:off x="6810797" y="5415168"/>
            <a:ext cx="3320490" cy="12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080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10000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Жінки, які </a:t>
            </a: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самостійно виховують</a:t>
            </a:r>
            <a:b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дітей з інвалідністю 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мають: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обмежену можливість працювати</a:t>
            </a: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в межах режиму роботи організації, що звужує можливості працевлаштування, професійного розвитку та кар’єрного зростання;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потребу в отриманні </a:t>
            </a:r>
            <a:r>
              <a:rPr lang="uk-UA" sz="95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послуг реабілітації дитини</a:t>
            </a:r>
          </a:p>
        </p:txBody>
      </p:sp>
      <p:sp>
        <p:nvSpPr>
          <p:cNvPr id="56" name="Google Shape;253;p7">
            <a:extLst>
              <a:ext uri="{FF2B5EF4-FFF2-40B4-BE49-F238E27FC236}">
                <a16:creationId xmlns:a16="http://schemas.microsoft.com/office/drawing/2014/main" id="{69E40B0D-58EF-449E-BEE8-919071B7F22C}"/>
              </a:ext>
            </a:extLst>
          </p:cNvPr>
          <p:cNvSpPr txBox="1"/>
          <p:nvPr/>
        </p:nvSpPr>
        <p:spPr>
          <a:xfrm>
            <a:off x="1641116" y="6314395"/>
            <a:ext cx="4395249" cy="3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+mj-lt"/>
              <a:buAutoNum type="arabicPeriod" startAt="2"/>
            </a:pPr>
            <a:r>
              <a:rPr lang="uk-UA" sz="95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Часто спостерігається ситуація відмови у прийомі на роботу молодим жінкам, а також жінкам і чоловікам у віці 45+</a:t>
            </a:r>
            <a:endParaRPr lang="uk-UA" sz="95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253;p7">
            <a:extLst>
              <a:ext uri="{FF2B5EF4-FFF2-40B4-BE49-F238E27FC236}">
                <a16:creationId xmlns:a16="http://schemas.microsoft.com/office/drawing/2014/main" id="{5B7BD604-330E-45CC-B65D-39B338524472}"/>
              </a:ext>
            </a:extLst>
          </p:cNvPr>
          <p:cNvSpPr txBox="1"/>
          <p:nvPr/>
        </p:nvSpPr>
        <p:spPr>
          <a:xfrm>
            <a:off x="6793864" y="5329397"/>
            <a:ext cx="824293" cy="4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1</a:t>
            </a: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6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0</a:t>
            </a: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тис.</a:t>
            </a:r>
            <a: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2017 році</a:t>
            </a:r>
            <a:endParaRPr lang="uk-UA" sz="1000" b="1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931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29" name="Google Shape;253;p7">
            <a:extLst>
              <a:ext uri="{FF2B5EF4-FFF2-40B4-BE49-F238E27FC236}">
                <a16:creationId xmlns:a16="http://schemas.microsoft.com/office/drawing/2014/main" id="{2F65E605-4D0D-4EF4-A2F5-EEE48B36B309}"/>
              </a:ext>
            </a:extLst>
          </p:cNvPr>
          <p:cNvSpPr txBox="1"/>
          <p:nvPr/>
        </p:nvSpPr>
        <p:spPr>
          <a:xfrm>
            <a:off x="2226041" y="1741002"/>
            <a:ext cx="4399611" cy="297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Домагання та тиск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на робочому місці набувають різних </a:t>
            </a:r>
            <a:b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форм агресивної поведінки, що включають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фізичні та психологічні напади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Метою або наслідком сексуальних домагань є </a:t>
            </a:r>
            <a:b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приниження людської гідності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Має негативний вплив на інших працівників, викликаючи побоювання за власну безпеку, стрес, незадоволення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Сексуальні домагання - дії сексуального характеру: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вербальні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(коментарі із сексуальним підтекстом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)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жарти, непристойні зауваження, погрози, залякування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невербальні (зображення сексуального характеру, фотографії оголених статевих органів, образливі звуки, посвистування, підморгування та непристойні жести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фізичні (доторкання до тіла, одягу, волосся, поплескування, небажані обійми і поцілунки, вторгнення в особистий простір, примус до сексу)</a:t>
            </a:r>
            <a:endParaRPr lang="uk-UA" sz="10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448E2-2819-487E-B71A-46D235F5AB28}"/>
              </a:ext>
            </a:extLst>
          </p:cNvPr>
          <p:cNvSpPr/>
          <p:nvPr/>
        </p:nvSpPr>
        <p:spPr>
          <a:xfrm>
            <a:off x="0" y="927653"/>
            <a:ext cx="12192000" cy="488917"/>
          </a:xfrm>
          <a:prstGeom prst="rect">
            <a:avLst/>
          </a:prstGeom>
          <a:solidFill>
            <a:srgbClr val="00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47892BCE-B0A9-4765-B9A9-C4BE70FF8B5E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54;p1">
            <a:extLst>
              <a:ext uri="{FF2B5EF4-FFF2-40B4-BE49-F238E27FC236}">
                <a16:creationId xmlns:a16="http://schemas.microsoft.com/office/drawing/2014/main" id="{8DC4F723-36D7-4463-A27B-490CC1E25D41}"/>
              </a:ext>
            </a:extLst>
          </p:cNvPr>
          <p:cNvSpPr txBox="1"/>
          <p:nvPr/>
        </p:nvSpPr>
        <p:spPr>
          <a:xfrm>
            <a:off x="600220" y="1002704"/>
            <a:ext cx="19309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ТИПИ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ДИСКРИМІНАЦІЇ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3" name="Google Shape;54;p1">
            <a:extLst>
              <a:ext uri="{FF2B5EF4-FFF2-40B4-BE49-F238E27FC236}">
                <a16:creationId xmlns:a16="http://schemas.microsoft.com/office/drawing/2014/main" id="{8BBE62E8-443F-4264-B8E1-A2A598419BB7}"/>
              </a:ext>
            </a:extLst>
          </p:cNvPr>
          <p:cNvSpPr txBox="1"/>
          <p:nvPr/>
        </p:nvSpPr>
        <p:spPr>
          <a:xfrm>
            <a:off x="2250640" y="1009989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СТИСЛИЙ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ОПИС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4" name="Google Shape;54;p1">
            <a:extLst>
              <a:ext uri="{FF2B5EF4-FFF2-40B4-BE49-F238E27FC236}">
                <a16:creationId xmlns:a16="http://schemas.microsoft.com/office/drawing/2014/main" id="{43675ABE-02F6-4933-A5DE-917920AC52BF}"/>
              </a:ext>
            </a:extLst>
          </p:cNvPr>
          <p:cNvSpPr txBox="1"/>
          <p:nvPr/>
        </p:nvSpPr>
        <p:spPr>
          <a:xfrm>
            <a:off x="6846049" y="1002703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ПРИКЛАД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ВИПАДКУ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5" name="Google Shape;54;p1">
            <a:extLst>
              <a:ext uri="{FF2B5EF4-FFF2-40B4-BE49-F238E27FC236}">
                <a16:creationId xmlns:a16="http://schemas.microsoft.com/office/drawing/2014/main" id="{7CDEBD92-555A-4B06-9399-BE7F28CE2672}"/>
              </a:ext>
            </a:extLst>
          </p:cNvPr>
          <p:cNvSpPr txBox="1"/>
          <p:nvPr/>
        </p:nvSpPr>
        <p:spPr>
          <a:xfrm>
            <a:off x="9539109" y="1009989"/>
            <a:ext cx="20261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ПРАВОВІ НОРМИ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ТА ЗАХОДИ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BE7D8E-ACA8-4C62-8A42-F7F315F99C4F}"/>
              </a:ext>
            </a:extLst>
          </p:cNvPr>
          <p:cNvSpPr/>
          <p:nvPr/>
        </p:nvSpPr>
        <p:spPr>
          <a:xfrm>
            <a:off x="593594" y="1603067"/>
            <a:ext cx="1446877" cy="3252009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За зовнішністю</a:t>
            </a:r>
          </a:p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та сексуальні</a:t>
            </a:r>
          </a:p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домагання на</a:t>
            </a:r>
          </a:p>
          <a:p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робочому місці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0E3A10-490D-442E-A396-F913A75EE4B1}"/>
              </a:ext>
            </a:extLst>
          </p:cNvPr>
          <p:cNvSpPr/>
          <p:nvPr/>
        </p:nvSpPr>
        <p:spPr>
          <a:xfrm>
            <a:off x="2040471" y="1603067"/>
            <a:ext cx="9866607" cy="3252009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5CBF351-390C-47DE-B58B-1CBACC47409E}"/>
              </a:ext>
            </a:extLst>
          </p:cNvPr>
          <p:cNvSpPr/>
          <p:nvPr/>
        </p:nvSpPr>
        <p:spPr>
          <a:xfrm>
            <a:off x="593593" y="5041574"/>
            <a:ext cx="1446877" cy="1523728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pPr algn="ctr"/>
            <a:r>
              <a:rPr lang="uk-UA" sz="1100" b="1" dirty="0">
                <a:solidFill>
                  <a:srgbClr val="004F91"/>
                </a:solidFill>
                <a:latin typeface="Montserrat" panose="00000500000000000000" pitchFamily="2" charset="-52"/>
              </a:rPr>
              <a:t>Сексизм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B87722A-29E5-46B4-9CE8-E8CDEAA4CB7D}"/>
              </a:ext>
            </a:extLst>
          </p:cNvPr>
          <p:cNvSpPr/>
          <p:nvPr/>
        </p:nvSpPr>
        <p:spPr>
          <a:xfrm>
            <a:off x="2040471" y="5041573"/>
            <a:ext cx="9866607" cy="1523728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Google Shape;253;p7">
            <a:extLst>
              <a:ext uri="{FF2B5EF4-FFF2-40B4-BE49-F238E27FC236}">
                <a16:creationId xmlns:a16="http://schemas.microsoft.com/office/drawing/2014/main" id="{CBF0E414-F489-47B6-95C6-8A93331A44A4}"/>
              </a:ext>
            </a:extLst>
          </p:cNvPr>
          <p:cNvSpPr txBox="1"/>
          <p:nvPr/>
        </p:nvSpPr>
        <p:spPr>
          <a:xfrm>
            <a:off x="2226042" y="5163380"/>
            <a:ext cx="3803698" cy="18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робочому місці сексизм проявляється через:</a:t>
            </a:r>
            <a:endParaRPr lang="uk-UA" sz="10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253;p7">
            <a:extLst>
              <a:ext uri="{FF2B5EF4-FFF2-40B4-BE49-F238E27FC236}">
                <a16:creationId xmlns:a16="http://schemas.microsoft.com/office/drawing/2014/main" id="{E87B2EB9-4AF8-4EDF-B117-7883A0BA99A7}"/>
              </a:ext>
            </a:extLst>
          </p:cNvPr>
          <p:cNvSpPr txBox="1"/>
          <p:nvPr/>
        </p:nvSpPr>
        <p:spPr>
          <a:xfrm>
            <a:off x="2250640" y="5397927"/>
            <a:ext cx="2036438" cy="10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знецінюючі коментарі про одяг та зовнішній вигляд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принизливі сексистські коментарі та жарти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відсутність поваги</a:t>
            </a:r>
            <a:endParaRPr lang="uk-UA" sz="10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253;p7">
            <a:extLst>
              <a:ext uri="{FF2B5EF4-FFF2-40B4-BE49-F238E27FC236}">
                <a16:creationId xmlns:a16="http://schemas.microsoft.com/office/drawing/2014/main" id="{B3A847E0-FB28-410E-8657-1ABBEFB9789A}"/>
              </a:ext>
            </a:extLst>
          </p:cNvPr>
          <p:cNvSpPr txBox="1"/>
          <p:nvPr/>
        </p:nvSpPr>
        <p:spPr>
          <a:xfrm>
            <a:off x="4204816" y="5402219"/>
            <a:ext cx="2255692" cy="10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сексистські рухи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сексуальну об’єктивізацію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надто відверті зауваження</a:t>
            </a:r>
          </a:p>
          <a:p>
            <a:pPr marL="360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мовчання та ігнорування</a:t>
            </a:r>
            <a:endParaRPr lang="uk-UA" sz="1000" b="1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253;p7">
            <a:extLst>
              <a:ext uri="{FF2B5EF4-FFF2-40B4-BE49-F238E27FC236}">
                <a16:creationId xmlns:a16="http://schemas.microsoft.com/office/drawing/2014/main" id="{7DF31CA6-4A60-4D7C-B6B2-9C6BC9E1015B}"/>
              </a:ext>
            </a:extLst>
          </p:cNvPr>
          <p:cNvSpPr txBox="1"/>
          <p:nvPr/>
        </p:nvSpPr>
        <p:spPr>
          <a:xfrm>
            <a:off x="6846050" y="1752597"/>
            <a:ext cx="2432906" cy="25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24-річна </a:t>
            </a:r>
            <a:r>
              <a:rPr lang="uk-UA" sz="1000" b="1" i="0" u="none" strike="noStrike" cap="none" dirty="0" err="1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військовослужбовиця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близько року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страждала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від домагань з боку керівника::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Дівчина звернулася в поліцію із заявою щодо свого командира, який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схиляв її до сексуальних відносин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під час роботи.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 обмін на інтимний зв’язок командир обіцяв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легке просування по службі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Після численних відмов дівчини командир почав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принижувати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її привселюдно,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відмовив дівчині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у проходженні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реабілітації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після операції на хребті</a:t>
            </a:r>
          </a:p>
        </p:txBody>
      </p:sp>
      <p:sp>
        <p:nvSpPr>
          <p:cNvPr id="44" name="Google Shape;253;p7">
            <a:extLst>
              <a:ext uri="{FF2B5EF4-FFF2-40B4-BE49-F238E27FC236}">
                <a16:creationId xmlns:a16="http://schemas.microsoft.com/office/drawing/2014/main" id="{46E6F85F-30CB-4FC3-B757-7DD015A186DF}"/>
              </a:ext>
            </a:extLst>
          </p:cNvPr>
          <p:cNvSpPr txBox="1"/>
          <p:nvPr/>
        </p:nvSpPr>
        <p:spPr>
          <a:xfrm>
            <a:off x="9545735" y="1764190"/>
            <a:ext cx="2116178" cy="18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 Україні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сексуальні домагання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вважаються грубим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порушенням прав людини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Відповідно до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статті 154 Кримінального кодексу 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України примушення особи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без її добровільної згоди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до акту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сексуального характеру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коли потерпілий матеріально чи службово залежний,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карається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:</a:t>
            </a:r>
          </a:p>
        </p:txBody>
      </p:sp>
      <p:sp>
        <p:nvSpPr>
          <p:cNvPr id="45" name="Google Shape;253;p7">
            <a:extLst>
              <a:ext uri="{FF2B5EF4-FFF2-40B4-BE49-F238E27FC236}">
                <a16:creationId xmlns:a16="http://schemas.microsoft.com/office/drawing/2014/main" id="{57BE6C6F-3ABE-4650-8605-B4C753D30F11}"/>
              </a:ext>
            </a:extLst>
          </p:cNvPr>
          <p:cNvSpPr txBox="1"/>
          <p:nvPr/>
        </p:nvSpPr>
        <p:spPr>
          <a:xfrm>
            <a:off x="9545735" y="3613316"/>
            <a:ext cx="1446877" cy="82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</a:t>
            </a: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1000</a:t>
            </a:r>
            <a: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неоподатковуваних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мінімумів доходів громадян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253;p7">
            <a:extLst>
              <a:ext uri="{FF2B5EF4-FFF2-40B4-BE49-F238E27FC236}">
                <a16:creationId xmlns:a16="http://schemas.microsoft.com/office/drawing/2014/main" id="{C104220F-0309-4C13-99AD-C58F9F54751A}"/>
              </a:ext>
            </a:extLst>
          </p:cNvPr>
          <p:cNvSpPr txBox="1"/>
          <p:nvPr/>
        </p:nvSpPr>
        <p:spPr>
          <a:xfrm>
            <a:off x="11068480" y="3604592"/>
            <a:ext cx="654814" cy="93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</a:t>
            </a: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2</a:t>
            </a:r>
            <a: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років</a:t>
            </a:r>
            <a:b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позбав-</a:t>
            </a:r>
            <a:b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 err="1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лення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b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волі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" name="Google Shape;253;p7">
            <a:extLst>
              <a:ext uri="{FF2B5EF4-FFF2-40B4-BE49-F238E27FC236}">
                <a16:creationId xmlns:a16="http://schemas.microsoft.com/office/drawing/2014/main" id="{37910669-7006-4809-8368-260D4873C103}"/>
              </a:ext>
            </a:extLst>
          </p:cNvPr>
          <p:cNvSpPr txBox="1"/>
          <p:nvPr/>
        </p:nvSpPr>
        <p:spPr>
          <a:xfrm>
            <a:off x="6846050" y="5189884"/>
            <a:ext cx="2432906" cy="111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Ситуації секзизму щодо жінок-матерів та майбутніх матерів::: 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ставлення як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до менш надійних колег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і працівників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як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осуд матерів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які не залишаються вдома з дітьми</a:t>
            </a:r>
          </a:p>
        </p:txBody>
      </p:sp>
    </p:spTree>
    <p:extLst>
      <p:ext uri="{BB962C8B-B14F-4D97-AF65-F5344CB8AC3E}">
        <p14:creationId xmlns:p14="http://schemas.microsoft.com/office/powerpoint/2010/main" val="323802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29" name="Google Shape;253;p7">
            <a:extLst>
              <a:ext uri="{FF2B5EF4-FFF2-40B4-BE49-F238E27FC236}">
                <a16:creationId xmlns:a16="http://schemas.microsoft.com/office/drawing/2014/main" id="{2F65E605-4D0D-4EF4-A2F5-EEE48B36B309}"/>
              </a:ext>
            </a:extLst>
          </p:cNvPr>
          <p:cNvSpPr txBox="1"/>
          <p:nvPr/>
        </p:nvSpPr>
        <p:spPr>
          <a:xfrm>
            <a:off x="2226041" y="1919903"/>
            <a:ext cx="2962185" cy="179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Жінки та чоловіки однакової кваліфікації, які виконують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ідентичну або схожу роботу 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 еквівалентних умовах, отримують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різну заробітну плату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Жінки та чоловіки, які виконують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різну за змістом роботу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проте є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рівноцінною за об'єктивними критеріями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такими як кваліфікація, зусилля, відповідальність та умови праці, отримують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різну плату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448E2-2819-487E-B71A-46D235F5AB28}"/>
              </a:ext>
            </a:extLst>
          </p:cNvPr>
          <p:cNvSpPr/>
          <p:nvPr/>
        </p:nvSpPr>
        <p:spPr>
          <a:xfrm>
            <a:off x="0" y="927653"/>
            <a:ext cx="12192000" cy="488917"/>
          </a:xfrm>
          <a:prstGeom prst="rect">
            <a:avLst/>
          </a:prstGeom>
          <a:solidFill>
            <a:srgbClr val="00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Google Shape;54;p1">
            <a:extLst>
              <a:ext uri="{FF2B5EF4-FFF2-40B4-BE49-F238E27FC236}">
                <a16:creationId xmlns:a16="http://schemas.microsoft.com/office/drawing/2014/main" id="{47892BCE-B0A9-4765-B9A9-C4BE70FF8B5E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Google Shape;54;p1">
            <a:extLst>
              <a:ext uri="{FF2B5EF4-FFF2-40B4-BE49-F238E27FC236}">
                <a16:creationId xmlns:a16="http://schemas.microsoft.com/office/drawing/2014/main" id="{8DC4F723-36D7-4463-A27B-490CC1E25D41}"/>
              </a:ext>
            </a:extLst>
          </p:cNvPr>
          <p:cNvSpPr txBox="1"/>
          <p:nvPr/>
        </p:nvSpPr>
        <p:spPr>
          <a:xfrm>
            <a:off x="600220" y="1002704"/>
            <a:ext cx="19309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ТИПИ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ДИСКРИМІНАЦІЇ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3" name="Google Shape;54;p1">
            <a:extLst>
              <a:ext uri="{FF2B5EF4-FFF2-40B4-BE49-F238E27FC236}">
                <a16:creationId xmlns:a16="http://schemas.microsoft.com/office/drawing/2014/main" id="{8BBE62E8-443F-4264-B8E1-A2A598419BB7}"/>
              </a:ext>
            </a:extLst>
          </p:cNvPr>
          <p:cNvSpPr txBox="1"/>
          <p:nvPr/>
        </p:nvSpPr>
        <p:spPr>
          <a:xfrm>
            <a:off x="2250640" y="1009989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СТИСЛИЙ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ОПИС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4" name="Google Shape;54;p1">
            <a:extLst>
              <a:ext uri="{FF2B5EF4-FFF2-40B4-BE49-F238E27FC236}">
                <a16:creationId xmlns:a16="http://schemas.microsoft.com/office/drawing/2014/main" id="{43675ABE-02F6-4933-A5DE-917920AC52BF}"/>
              </a:ext>
            </a:extLst>
          </p:cNvPr>
          <p:cNvSpPr txBox="1"/>
          <p:nvPr/>
        </p:nvSpPr>
        <p:spPr>
          <a:xfrm>
            <a:off x="5686494" y="1002703"/>
            <a:ext cx="13373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ПРИКЛАД</a:t>
            </a:r>
          </a:p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100" b="1" i="0" u="none" strike="noStrike" cap="none" spc="50" dirty="0">
                <a:solidFill>
                  <a:schemeClr val="bg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ВИПАДКУ</a:t>
            </a:r>
            <a:endParaRPr lang="uk-UA" sz="1100" spc="5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BE7D8E-ACA8-4C62-8A42-F7F315F99C4F}"/>
              </a:ext>
            </a:extLst>
          </p:cNvPr>
          <p:cNvSpPr/>
          <p:nvPr/>
        </p:nvSpPr>
        <p:spPr>
          <a:xfrm>
            <a:off x="593594" y="1762092"/>
            <a:ext cx="1446877" cy="2253316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Нерівна </a:t>
            </a:r>
            <a:b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</a:br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оплата</a:t>
            </a:r>
          </a:p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за однакову працю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0E3A10-490D-442E-A396-F913A75EE4B1}"/>
              </a:ext>
            </a:extLst>
          </p:cNvPr>
          <p:cNvSpPr/>
          <p:nvPr/>
        </p:nvSpPr>
        <p:spPr>
          <a:xfrm>
            <a:off x="2040471" y="1762092"/>
            <a:ext cx="9866607" cy="2253316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Google Shape;253;p7">
            <a:extLst>
              <a:ext uri="{FF2B5EF4-FFF2-40B4-BE49-F238E27FC236}">
                <a16:creationId xmlns:a16="http://schemas.microsoft.com/office/drawing/2014/main" id="{7DF31CA6-4A60-4D7C-B6B2-9C6BC9E1015B}"/>
              </a:ext>
            </a:extLst>
          </p:cNvPr>
          <p:cNvSpPr txBox="1"/>
          <p:nvPr/>
        </p:nvSpPr>
        <p:spPr>
          <a:xfrm>
            <a:off x="5686495" y="1911621"/>
            <a:ext cx="1847376" cy="48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початок 2019 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року середня </a:t>
            </a:r>
            <a:r>
              <a:rPr lang="uk-UA" sz="1000" b="0" i="0" u="none" strike="noStrike" cap="none" dirty="0" err="1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заробітня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плата чоловіків та жінок:</a:t>
            </a:r>
          </a:p>
        </p:txBody>
      </p:sp>
      <p:sp>
        <p:nvSpPr>
          <p:cNvPr id="45" name="Google Shape;253;p7">
            <a:extLst>
              <a:ext uri="{FF2B5EF4-FFF2-40B4-BE49-F238E27FC236}">
                <a16:creationId xmlns:a16="http://schemas.microsoft.com/office/drawing/2014/main" id="{57BE6C6F-3ABE-4650-8605-B4C753D30F11}"/>
              </a:ext>
            </a:extLst>
          </p:cNvPr>
          <p:cNvSpPr txBox="1"/>
          <p:nvPr/>
        </p:nvSpPr>
        <p:spPr>
          <a:xfrm>
            <a:off x="8213898" y="2506250"/>
            <a:ext cx="890352" cy="26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₴ 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9 983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Google Shape;253;p7">
            <a:extLst>
              <a:ext uri="{FF2B5EF4-FFF2-40B4-BE49-F238E27FC236}">
                <a16:creationId xmlns:a16="http://schemas.microsoft.com/office/drawing/2014/main" id="{62309021-CD2E-4A4E-BF43-B792AC6A443D}"/>
              </a:ext>
            </a:extLst>
          </p:cNvPr>
          <p:cNvSpPr txBox="1"/>
          <p:nvPr/>
        </p:nvSpPr>
        <p:spPr>
          <a:xfrm>
            <a:off x="5651667" y="2536661"/>
            <a:ext cx="2432906" cy="84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1" i="0" u="none" strike="noStrike" cap="none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сфері економічної діяльності </a:t>
            </a:r>
            <a:r>
              <a:rPr lang="uk-UA" sz="1000" i="0" u="none" strike="noStrike" cap="none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«складське господарство та допоміжна діяльність у сфері транспорту» (галузь, у якій переважають чоловіки)</a:t>
            </a:r>
          </a:p>
        </p:txBody>
      </p:sp>
      <p:sp>
        <p:nvSpPr>
          <p:cNvPr id="23" name="Google Shape;253;p7">
            <a:extLst>
              <a:ext uri="{FF2B5EF4-FFF2-40B4-BE49-F238E27FC236}">
                <a16:creationId xmlns:a16="http://schemas.microsoft.com/office/drawing/2014/main" id="{ACEDFD84-937B-420A-B7BD-AF4658660BF1}"/>
              </a:ext>
            </a:extLst>
          </p:cNvPr>
          <p:cNvSpPr txBox="1"/>
          <p:nvPr/>
        </p:nvSpPr>
        <p:spPr>
          <a:xfrm>
            <a:off x="5651241" y="3406863"/>
            <a:ext cx="2127790" cy="4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сфері охорони здоров’я</a:t>
            </a:r>
            <a:r>
              <a:rPr lang="en-US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(галузь, у якій </a:t>
            </a:r>
            <a:r>
              <a:rPr lang="en-US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переважають жінки)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7C7504A-9DCA-4F85-AFED-57AC889A69E6}"/>
              </a:ext>
            </a:extLst>
          </p:cNvPr>
          <p:cNvSpPr/>
          <p:nvPr/>
        </p:nvSpPr>
        <p:spPr>
          <a:xfrm>
            <a:off x="600222" y="4333020"/>
            <a:ext cx="1446877" cy="2040346"/>
          </a:xfrm>
          <a:prstGeom prst="rect">
            <a:avLst/>
          </a:prstGeom>
          <a:solidFill>
            <a:srgbClr val="FDD600"/>
          </a:solidFill>
          <a:ln w="28575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Нерівна </a:t>
            </a:r>
            <a:b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</a:br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оплата</a:t>
            </a:r>
          </a:p>
          <a:p>
            <a:r>
              <a:rPr lang="uk-UA" sz="1100" b="1">
                <a:solidFill>
                  <a:srgbClr val="004F91"/>
                </a:solidFill>
                <a:latin typeface="Montserrat" panose="00000500000000000000" pitchFamily="2" charset="-52"/>
              </a:rPr>
              <a:t>за однакову працю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EE191D3-F1FB-4290-B73C-37FA80D74275}"/>
              </a:ext>
            </a:extLst>
          </p:cNvPr>
          <p:cNvSpPr/>
          <p:nvPr/>
        </p:nvSpPr>
        <p:spPr>
          <a:xfrm>
            <a:off x="2047099" y="4333021"/>
            <a:ext cx="9866607" cy="2040346"/>
          </a:xfrm>
          <a:prstGeom prst="rect">
            <a:avLst/>
          </a:prstGeom>
          <a:noFill/>
          <a:ln w="19050">
            <a:solidFill>
              <a:srgbClr val="F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tlCol="0" anchor="ctr"/>
          <a:lstStyle/>
          <a:p>
            <a:endParaRPr lang="uk-UA" sz="1100" b="1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Google Shape;253;p7">
            <a:extLst>
              <a:ext uri="{FF2B5EF4-FFF2-40B4-BE49-F238E27FC236}">
                <a16:creationId xmlns:a16="http://schemas.microsoft.com/office/drawing/2014/main" id="{0F059621-AEC5-4DDD-B4C8-51FCEFB79BCD}"/>
              </a:ext>
            </a:extLst>
          </p:cNvPr>
          <p:cNvSpPr txBox="1"/>
          <p:nvPr/>
        </p:nvSpPr>
        <p:spPr>
          <a:xfrm>
            <a:off x="5693123" y="4548809"/>
            <a:ext cx="2432906" cy="15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Дискримінації у професіях:</a:t>
            </a:r>
          </a:p>
        </p:txBody>
      </p:sp>
      <p:sp>
        <p:nvSpPr>
          <p:cNvPr id="30" name="Google Shape;253;p7">
            <a:extLst>
              <a:ext uri="{FF2B5EF4-FFF2-40B4-BE49-F238E27FC236}">
                <a16:creationId xmlns:a16="http://schemas.microsoft.com/office/drawing/2014/main" id="{32A63CC1-DA18-4F32-9999-807E6691C85C}"/>
              </a:ext>
            </a:extLst>
          </p:cNvPr>
          <p:cNvSpPr txBox="1"/>
          <p:nvPr/>
        </p:nvSpPr>
        <p:spPr>
          <a:xfrm>
            <a:off x="5693436" y="4836263"/>
            <a:ext cx="1654906" cy="100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Щодо чоловіків: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комп’ютерний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аналітик-програміст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секретар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бухгалтер</a:t>
            </a:r>
          </a:p>
        </p:txBody>
      </p:sp>
      <p:sp>
        <p:nvSpPr>
          <p:cNvPr id="49" name="Google Shape;253;p7">
            <a:extLst>
              <a:ext uri="{FF2B5EF4-FFF2-40B4-BE49-F238E27FC236}">
                <a16:creationId xmlns:a16="http://schemas.microsoft.com/office/drawing/2014/main" id="{66DBB91F-6F61-4456-BE9A-D18C45885F96}"/>
              </a:ext>
            </a:extLst>
          </p:cNvPr>
          <p:cNvSpPr txBox="1"/>
          <p:nvPr/>
        </p:nvSpPr>
        <p:spPr>
          <a:xfrm>
            <a:off x="2215256" y="4573654"/>
            <a:ext cx="3085614" cy="174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різних сферах 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економічної діяльності спостерігається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різний рівень дискримінації 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щодо жінок і щодо чоловіків у доступі до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професій та професійного навчання</a:t>
            </a: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0C0"/>
              </a:buClr>
              <a:buSzPct val="110000"/>
              <a:buFont typeface="+mj-lt"/>
              <a:buAutoNum type="arabicPeriod"/>
            </a:pP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Деякі посади можуть сприйматися як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традиційно жіночі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так і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традиційно чоловічі</a:t>
            </a:r>
            <a:r>
              <a:rPr lang="uk-UA" sz="10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тому чоловіки та жінки можуть зазнавати ускладнень у пошуку роботи через </a:t>
            </a: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стереотипи</a:t>
            </a:r>
          </a:p>
        </p:txBody>
      </p:sp>
      <p:sp>
        <p:nvSpPr>
          <p:cNvPr id="51" name="Google Shape;253;p7">
            <a:extLst>
              <a:ext uri="{FF2B5EF4-FFF2-40B4-BE49-F238E27FC236}">
                <a16:creationId xmlns:a16="http://schemas.microsoft.com/office/drawing/2014/main" id="{BA212071-D994-4DF0-B36A-1A3A15E75432}"/>
              </a:ext>
            </a:extLst>
          </p:cNvPr>
          <p:cNvSpPr txBox="1"/>
          <p:nvPr/>
        </p:nvSpPr>
        <p:spPr>
          <a:xfrm>
            <a:off x="7454712" y="4820599"/>
            <a:ext cx="1464011" cy="79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Щодо жінок: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інженер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будівельник</a:t>
            </a: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uk-UA" sz="1000" i="0" u="none" strike="noStrike" cap="none" dirty="0">
                <a:solidFill>
                  <a:schemeClr val="dk1"/>
                </a:solidFill>
                <a:latin typeface="Montserrat Medium" panose="00000600000000000000" pitchFamily="2" charset="-52"/>
                <a:ea typeface="Montserrat Medium"/>
                <a:cs typeface="Montserrat Medium"/>
                <a:sym typeface="Montserrat Medium"/>
              </a:rPr>
              <a:t>сантехнік</a:t>
            </a:r>
          </a:p>
        </p:txBody>
      </p:sp>
      <p:sp>
        <p:nvSpPr>
          <p:cNvPr id="52" name="Google Shape;253;p7">
            <a:extLst>
              <a:ext uri="{FF2B5EF4-FFF2-40B4-BE49-F238E27FC236}">
                <a16:creationId xmlns:a16="http://schemas.microsoft.com/office/drawing/2014/main" id="{64F05342-1C77-4819-A5B4-3008FF35A5D5}"/>
              </a:ext>
            </a:extLst>
          </p:cNvPr>
          <p:cNvSpPr txBox="1"/>
          <p:nvPr/>
        </p:nvSpPr>
        <p:spPr>
          <a:xfrm>
            <a:off x="9088209" y="2035775"/>
            <a:ext cx="931468" cy="37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Зарплата </a:t>
            </a:r>
            <a:b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чоловіків</a:t>
            </a:r>
            <a:endParaRPr lang="uk-UA" sz="1000" i="0" u="none" strike="noStrike" cap="none" dirty="0">
              <a:solidFill>
                <a:schemeClr val="dk1"/>
              </a:solidFill>
              <a:latin typeface="Montserrat Medium" panose="000006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253;p7">
            <a:extLst>
              <a:ext uri="{FF2B5EF4-FFF2-40B4-BE49-F238E27FC236}">
                <a16:creationId xmlns:a16="http://schemas.microsoft.com/office/drawing/2014/main" id="{3930280A-C270-4CEB-BA92-CA5BFC978A5D}"/>
              </a:ext>
            </a:extLst>
          </p:cNvPr>
          <p:cNvSpPr txBox="1"/>
          <p:nvPr/>
        </p:nvSpPr>
        <p:spPr>
          <a:xfrm>
            <a:off x="8132688" y="2035775"/>
            <a:ext cx="824022" cy="37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0C0"/>
              </a:buClr>
              <a:buSzPct val="110000"/>
            </a:pP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Зарплата</a:t>
            </a:r>
            <a:b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0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жінок</a:t>
            </a:r>
            <a:endParaRPr lang="uk-UA" sz="1000" i="0" u="none" strike="noStrike" cap="none" dirty="0">
              <a:solidFill>
                <a:schemeClr val="dk1"/>
              </a:solidFill>
              <a:latin typeface="Montserrat Medium" panose="000006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253;p7">
            <a:extLst>
              <a:ext uri="{FF2B5EF4-FFF2-40B4-BE49-F238E27FC236}">
                <a16:creationId xmlns:a16="http://schemas.microsoft.com/office/drawing/2014/main" id="{574B394F-42ED-4FA0-9BB2-543CCE567DFA}"/>
              </a:ext>
            </a:extLst>
          </p:cNvPr>
          <p:cNvSpPr txBox="1"/>
          <p:nvPr/>
        </p:nvSpPr>
        <p:spPr>
          <a:xfrm>
            <a:off x="9167014" y="2506250"/>
            <a:ext cx="890352" cy="26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₴ 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12 191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253;p7">
            <a:extLst>
              <a:ext uri="{FF2B5EF4-FFF2-40B4-BE49-F238E27FC236}">
                <a16:creationId xmlns:a16="http://schemas.microsoft.com/office/drawing/2014/main" id="{7D25971C-50B9-4B19-9981-FFFBAA7B86D5}"/>
              </a:ext>
            </a:extLst>
          </p:cNvPr>
          <p:cNvSpPr txBox="1"/>
          <p:nvPr/>
        </p:nvSpPr>
        <p:spPr>
          <a:xfrm>
            <a:off x="8213900" y="3354390"/>
            <a:ext cx="890352" cy="26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₴ 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7 276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253;p7">
            <a:extLst>
              <a:ext uri="{FF2B5EF4-FFF2-40B4-BE49-F238E27FC236}">
                <a16:creationId xmlns:a16="http://schemas.microsoft.com/office/drawing/2014/main" id="{3D771EFD-2F59-42B9-B99D-AC9489511ECF}"/>
              </a:ext>
            </a:extLst>
          </p:cNvPr>
          <p:cNvSpPr txBox="1"/>
          <p:nvPr/>
        </p:nvSpPr>
        <p:spPr>
          <a:xfrm>
            <a:off x="9167016" y="3354390"/>
            <a:ext cx="890352" cy="26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10000"/>
            </a:pPr>
            <a:r>
              <a:rPr lang="uk-UA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₴ </a:t>
            </a:r>
            <a:r>
              <a:rPr lang="en-US" b="1" i="0" u="none" strike="noStrike" cap="none" dirty="0">
                <a:solidFill>
                  <a:srgbClr val="0070C0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8 169</a:t>
            </a:r>
            <a:endParaRPr lang="uk-UA" sz="1000" b="0" i="0" u="none" strike="noStrike" cap="none" dirty="0">
              <a:solidFill>
                <a:srgbClr val="0070C0"/>
              </a:solidFill>
              <a:latin typeface="Montserrat" panose="000005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1D7DBD9-04AD-4D2F-8BB4-F94727065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76029"/>
              </p:ext>
            </p:extLst>
          </p:nvPr>
        </p:nvGraphicFramePr>
        <p:xfrm>
          <a:off x="9978887" y="2482355"/>
          <a:ext cx="1808922" cy="108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6831720" imgH="4088880" progId="">
                  <p:embed/>
                </p:oleObj>
              </mc:Choice>
              <mc:Fallback>
                <p:oleObj r:id="rId6" imgW="6831720" imgH="408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78887" y="2482355"/>
                        <a:ext cx="1808922" cy="1082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4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0D48AD-B203-4715-BA4C-D8DE323C8992}"/>
              </a:ext>
            </a:extLst>
          </p:cNvPr>
          <p:cNvSpPr/>
          <p:nvPr/>
        </p:nvSpPr>
        <p:spPr>
          <a:xfrm>
            <a:off x="0" y="6127749"/>
            <a:ext cx="12192000" cy="730249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1044000"/>
            <a:r>
              <a:rPr lang="uk-UA" sz="1800" dirty="0">
                <a:solidFill>
                  <a:schemeClr val="tx1"/>
                </a:solidFill>
                <a:latin typeface="Montserrat Medium" panose="00000600000000000000" pitchFamily="2" charset="-52"/>
              </a:rPr>
              <a:t>Недопущення дискримінації зменшує витрати підприємства</a:t>
            </a:r>
          </a:p>
        </p:txBody>
      </p:sp>
      <p:sp>
        <p:nvSpPr>
          <p:cNvPr id="250" name="Google Shape;250;p7"/>
          <p:cNvSpPr/>
          <p:nvPr/>
        </p:nvSpPr>
        <p:spPr>
          <a:xfrm>
            <a:off x="11547578" y="6289835"/>
            <a:ext cx="271463" cy="200382"/>
          </a:xfrm>
          <a:prstGeom prst="roundRect">
            <a:avLst>
              <a:gd name="adj" fmla="val 27530"/>
            </a:avLst>
          </a:prstGeom>
          <a:solidFill>
            <a:srgbClr val="C1E2FB"/>
          </a:solidFill>
          <a:ln>
            <a:noFill/>
          </a:ln>
        </p:spPr>
        <p:txBody>
          <a:bodyPr spcFirstLastPara="1" wrap="square" lIns="0" tIns="0" rIns="25200" bIns="0" anchor="t" anchorCtr="0">
            <a:sp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None/>
            </a:pPr>
            <a:fld id="{00000000-1234-1234-1234-123412341234}" type="slidenum">
              <a:rPr lang="uk-UA" sz="1100" b="1" i="0" u="none" strike="noStrike" cap="none">
                <a:solidFill>
                  <a:srgbClr val="004F9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fld>
            <a:endParaRPr sz="1100" b="1" i="0" u="none" strike="noStrike" cap="none" dirty="0">
              <a:solidFill>
                <a:srgbClr val="004F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4;p1">
            <a:extLst>
              <a:ext uri="{FF2B5EF4-FFF2-40B4-BE49-F238E27FC236}">
                <a16:creationId xmlns:a16="http://schemas.microsoft.com/office/drawing/2014/main" id="{5C69DC10-D600-4D7F-B291-220BDAD2FCE1}"/>
              </a:ext>
            </a:extLst>
          </p:cNvPr>
          <p:cNvSpPr txBox="1"/>
          <p:nvPr/>
        </p:nvSpPr>
        <p:spPr>
          <a:xfrm>
            <a:off x="6460508" y="431625"/>
            <a:ext cx="5566391" cy="1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1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Рівність прав і можливостей жінок та чоловіків у трудових відносинах</a:t>
            </a:r>
            <a:endParaRPr lang="uk-UA" sz="1000" b="1" spc="5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19912-E097-4F7B-8DF3-66D154643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94" y="408013"/>
            <a:ext cx="1446877" cy="395703"/>
          </a:xfrm>
          <a:prstGeom prst="rect">
            <a:avLst/>
          </a:prstGeom>
        </p:spPr>
      </p:pic>
      <p:sp>
        <p:nvSpPr>
          <p:cNvPr id="15" name="Google Shape;54;p1">
            <a:extLst>
              <a:ext uri="{FF2B5EF4-FFF2-40B4-BE49-F238E27FC236}">
                <a16:creationId xmlns:a16="http://schemas.microsoft.com/office/drawing/2014/main" id="{54D457C8-59AD-4F90-9EA4-A94F54F7B3CD}"/>
              </a:ext>
            </a:extLst>
          </p:cNvPr>
          <p:cNvSpPr txBox="1"/>
          <p:nvPr/>
        </p:nvSpPr>
        <p:spPr>
          <a:xfrm>
            <a:off x="361703" y="1584633"/>
            <a:ext cx="8278717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                                          </a:t>
            </a:r>
            <a:r>
              <a:rPr lang="uk-UA" sz="20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</a:t>
            </a:r>
            <a:r>
              <a:rPr lang="ru-RU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ЯК НА ПРАЦІВНИКІВ,</a:t>
            </a:r>
            <a:br>
              <a:rPr lang="ru-RU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</a:br>
            <a:r>
              <a:rPr lang="ru-RU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 ТАК І НА РОБОТОДАВЦІВ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67FC56-D990-4264-826C-7D50A1BEEC2B}"/>
              </a:ext>
            </a:extLst>
          </p:cNvPr>
          <p:cNvSpPr/>
          <p:nvPr/>
        </p:nvSpPr>
        <p:spPr>
          <a:xfrm>
            <a:off x="432566" y="1627946"/>
            <a:ext cx="4017269" cy="363086"/>
          </a:xfrm>
          <a:prstGeom prst="rect">
            <a:avLst/>
          </a:prstGeom>
          <a:solidFill>
            <a:srgbClr val="FD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ru-RU" sz="2400" b="1" dirty="0">
                <a:solidFill>
                  <a:srgbClr val="0070C0"/>
                </a:solidFill>
                <a:latin typeface="Montserrat" panose="00000500000000000000" pitchFamily="2" charset="-52"/>
              </a:rPr>
              <a:t>НЕГАТИВНО ВПЛИВАЄ</a:t>
            </a:r>
            <a:endParaRPr lang="uk-UA" sz="24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Google Shape;54;p1">
            <a:extLst>
              <a:ext uri="{FF2B5EF4-FFF2-40B4-BE49-F238E27FC236}">
                <a16:creationId xmlns:a16="http://schemas.microsoft.com/office/drawing/2014/main" id="{A6A85A2A-64A9-48D5-BD7B-4FBCA37E68AF}"/>
              </a:ext>
            </a:extLst>
          </p:cNvPr>
          <p:cNvSpPr txBox="1"/>
          <p:nvPr/>
        </p:nvSpPr>
        <p:spPr>
          <a:xfrm>
            <a:off x="551783" y="1139573"/>
            <a:ext cx="7150484" cy="5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2400" b="1" i="0" u="none" strike="noStrike" cap="none" spc="50" dirty="0">
                <a:solidFill>
                  <a:srgbClr val="0070C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ДИСКРИМІНАЦІЯ ЗА ОЗНАКОЮ СТАТІ</a:t>
            </a:r>
            <a:endParaRPr lang="uk-UA" sz="2200" spc="50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8" name="Google Shape;54;p1">
            <a:extLst>
              <a:ext uri="{FF2B5EF4-FFF2-40B4-BE49-F238E27FC236}">
                <a16:creationId xmlns:a16="http://schemas.microsoft.com/office/drawing/2014/main" id="{10E6C223-A6DB-4084-BD27-20C02794197F}"/>
              </a:ext>
            </a:extLst>
          </p:cNvPr>
          <p:cNvSpPr txBox="1"/>
          <p:nvPr/>
        </p:nvSpPr>
        <p:spPr>
          <a:xfrm>
            <a:off x="567089" y="3041752"/>
            <a:ext cx="625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01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DBBB32CE-96AE-4C1C-8BDE-72C4A572972C}"/>
              </a:ext>
            </a:extLst>
          </p:cNvPr>
          <p:cNvSpPr txBox="1"/>
          <p:nvPr/>
        </p:nvSpPr>
        <p:spPr>
          <a:xfrm>
            <a:off x="1146008" y="3089318"/>
            <a:ext cx="26664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Високі затрати, пов’язані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з репродуктивною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функцією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Google Shape;253;p7">
            <a:extLst>
              <a:ext uri="{FF2B5EF4-FFF2-40B4-BE49-F238E27FC236}">
                <a16:creationId xmlns:a16="http://schemas.microsoft.com/office/drawing/2014/main" id="{052EDD9B-5352-4362-95E9-1DAD5B79F0D2}"/>
              </a:ext>
            </a:extLst>
          </p:cNvPr>
          <p:cNvSpPr txBox="1"/>
          <p:nvPr/>
        </p:nvSpPr>
        <p:spPr>
          <a:xfrm>
            <a:off x="1154595" y="3871839"/>
            <a:ext cx="3836505" cy="15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1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У роботодавців тих підприємств чи у тих галузях, де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переважають жінки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великими є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затрати на народження та виховання дітей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, </a:t>
            </a:r>
            <a:b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</a:b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а також діяльність, спрямовану на підтримку, обслуговування та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розвиток робочої сили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1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На підприємствах, де переважають чоловіки, такі затрати не є вагомими.</a:t>
            </a:r>
          </a:p>
        </p:txBody>
      </p:sp>
      <p:sp>
        <p:nvSpPr>
          <p:cNvPr id="21" name="Google Shape;54;p1">
            <a:extLst>
              <a:ext uri="{FF2B5EF4-FFF2-40B4-BE49-F238E27FC236}">
                <a16:creationId xmlns:a16="http://schemas.microsoft.com/office/drawing/2014/main" id="{299A2D0D-9B14-4555-B7A1-42CF091C90BE}"/>
              </a:ext>
            </a:extLst>
          </p:cNvPr>
          <p:cNvSpPr txBox="1"/>
          <p:nvPr/>
        </p:nvSpPr>
        <p:spPr>
          <a:xfrm>
            <a:off x="5094639" y="3041752"/>
            <a:ext cx="625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sz="3200" b="0" i="0" u="none" strike="noStrike" cap="none" spc="50" dirty="0">
                <a:solidFill>
                  <a:srgbClr val="004F9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02</a:t>
            </a:r>
            <a:endParaRPr lang="uk-UA" sz="3200" spc="50" dirty="0">
              <a:solidFill>
                <a:srgbClr val="004F9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Google Shape;54;p1">
            <a:extLst>
              <a:ext uri="{FF2B5EF4-FFF2-40B4-BE49-F238E27FC236}">
                <a16:creationId xmlns:a16="http://schemas.microsoft.com/office/drawing/2014/main" id="{E2B15974-0BA8-449A-8376-F0AE0C3C6EB2}"/>
              </a:ext>
            </a:extLst>
          </p:cNvPr>
          <p:cNvSpPr txBox="1"/>
          <p:nvPr/>
        </p:nvSpPr>
        <p:spPr>
          <a:xfrm>
            <a:off x="5705308" y="3089318"/>
            <a:ext cx="285891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Недоотримання власником вигоди від роботи висококваліфікованих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Montserrat SemiBold"/>
              <a:buNone/>
            </a:pPr>
            <a:r>
              <a:rPr lang="uk-UA" b="1" i="0" u="none" strike="noStrike" cap="none" spc="50" dirty="0">
                <a:solidFill>
                  <a:schemeClr val="tx1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працівниць</a:t>
            </a:r>
            <a:endParaRPr lang="uk-UA" b="1" spc="5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Google Shape;253;p7">
            <a:extLst>
              <a:ext uri="{FF2B5EF4-FFF2-40B4-BE49-F238E27FC236}">
                <a16:creationId xmlns:a16="http://schemas.microsoft.com/office/drawing/2014/main" id="{FDFA1248-9CE6-4627-8727-A35FDBB458C5}"/>
              </a:ext>
            </a:extLst>
          </p:cNvPr>
          <p:cNvSpPr txBox="1"/>
          <p:nvPr/>
        </p:nvSpPr>
        <p:spPr>
          <a:xfrm>
            <a:off x="5713895" y="4105297"/>
            <a:ext cx="3303105" cy="97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10000"/>
            </a:pP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Дискримінація за ознакою статі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1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позбавляє вигод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від трудової діяльності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висококваліфікованих працівниць, які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займають нижчі посади чи працюють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sz="1200" b="0" i="0" u="none" strike="noStrike" cap="none" dirty="0">
                <a:solidFill>
                  <a:schemeClr val="dk1"/>
                </a:solidFill>
                <a:latin typeface="Montserrat" panose="00000500000000000000" pitchFamily="2" charset="-52"/>
                <a:ea typeface="Montserrat Medium"/>
                <a:cs typeface="Montserrat Medium"/>
                <a:sym typeface="Montserrat Medium"/>
              </a:rPr>
              <a:t>за спеціальностями нижчої кваліфікації.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01B71-8E87-4784-9A83-C38482DC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789" y="2133600"/>
            <a:ext cx="2725959" cy="46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6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2455</Words>
  <Application>Microsoft Office PowerPoint</Application>
  <PresentationFormat>Широкий екран</PresentationFormat>
  <Paragraphs>333</Paragraphs>
  <Slides>19</Slides>
  <Notes>19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Montserrat</vt:lpstr>
      <vt:lpstr>Arial</vt:lpstr>
      <vt:lpstr>Montserrat Medium</vt:lpstr>
      <vt:lpstr>Montserrat SemiBold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YARIK</dc:creator>
  <cp:lastModifiedBy>Шклярук Ілона</cp:lastModifiedBy>
  <cp:revision>266</cp:revision>
  <dcterms:modified xsi:type="dcterms:W3CDTF">2024-09-16T08:25:10Z</dcterms:modified>
</cp:coreProperties>
</file>